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00"/>
  </p:notesMasterIdLst>
  <p:sldIdLst>
    <p:sldId id="260" r:id="rId5"/>
    <p:sldId id="267" r:id="rId6"/>
    <p:sldId id="314" r:id="rId7"/>
    <p:sldId id="315" r:id="rId8"/>
    <p:sldId id="278" r:id="rId9"/>
    <p:sldId id="279" r:id="rId10"/>
    <p:sldId id="358" r:id="rId11"/>
    <p:sldId id="377" r:id="rId12"/>
    <p:sldId id="376" r:id="rId13"/>
    <p:sldId id="332" r:id="rId14"/>
    <p:sldId id="379" r:id="rId15"/>
    <p:sldId id="380" r:id="rId16"/>
    <p:sldId id="372" r:id="rId17"/>
    <p:sldId id="373" r:id="rId18"/>
    <p:sldId id="374" r:id="rId19"/>
    <p:sldId id="375" r:id="rId20"/>
    <p:sldId id="280" r:id="rId21"/>
    <p:sldId id="311" r:id="rId22"/>
    <p:sldId id="261" r:id="rId23"/>
    <p:sldId id="364" r:id="rId24"/>
    <p:sldId id="284" r:id="rId25"/>
    <p:sldId id="343" r:id="rId26"/>
    <p:sldId id="276" r:id="rId27"/>
    <p:sldId id="285" r:id="rId28"/>
    <p:sldId id="366" r:id="rId29"/>
    <p:sldId id="266" r:id="rId30"/>
    <p:sldId id="344" r:id="rId31"/>
    <p:sldId id="363" r:id="rId32"/>
    <p:sldId id="256" r:id="rId33"/>
    <p:sldId id="346" r:id="rId34"/>
    <p:sldId id="347" r:id="rId35"/>
    <p:sldId id="258" r:id="rId36"/>
    <p:sldId id="348" r:id="rId37"/>
    <p:sldId id="355" r:id="rId38"/>
    <p:sldId id="354" r:id="rId39"/>
    <p:sldId id="349" r:id="rId40"/>
    <p:sldId id="350" r:id="rId41"/>
    <p:sldId id="351" r:id="rId42"/>
    <p:sldId id="352" r:id="rId43"/>
    <p:sldId id="265" r:id="rId44"/>
    <p:sldId id="353" r:id="rId45"/>
    <p:sldId id="365" r:id="rId46"/>
    <p:sldId id="305" r:id="rId47"/>
    <p:sldId id="327" r:id="rId48"/>
    <p:sldId id="324" r:id="rId49"/>
    <p:sldId id="325" r:id="rId50"/>
    <p:sldId id="277" r:id="rId51"/>
    <p:sldId id="341" r:id="rId52"/>
    <p:sldId id="367" r:id="rId53"/>
    <p:sldId id="370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68" r:id="rId62"/>
    <p:sldId id="286" r:id="rId63"/>
    <p:sldId id="294" r:id="rId64"/>
    <p:sldId id="295" r:id="rId65"/>
    <p:sldId id="330" r:id="rId66"/>
    <p:sldId id="289" r:id="rId67"/>
    <p:sldId id="290" r:id="rId68"/>
    <p:sldId id="291" r:id="rId69"/>
    <p:sldId id="292" r:id="rId70"/>
    <p:sldId id="293" r:id="rId71"/>
    <p:sldId id="356" r:id="rId72"/>
    <p:sldId id="297" r:id="rId73"/>
    <p:sldId id="299" r:id="rId74"/>
    <p:sldId id="298" r:id="rId75"/>
    <p:sldId id="301" r:id="rId76"/>
    <p:sldId id="300" r:id="rId77"/>
    <p:sldId id="302" r:id="rId78"/>
    <p:sldId id="304" r:id="rId79"/>
    <p:sldId id="306" r:id="rId80"/>
    <p:sldId id="303" r:id="rId81"/>
    <p:sldId id="369" r:id="rId82"/>
    <p:sldId id="357" r:id="rId83"/>
    <p:sldId id="382" r:id="rId84"/>
    <p:sldId id="383" r:id="rId85"/>
    <p:sldId id="384" r:id="rId86"/>
    <p:sldId id="316" r:id="rId87"/>
    <p:sldId id="321" r:id="rId88"/>
    <p:sldId id="322" r:id="rId89"/>
    <p:sldId id="323" r:id="rId90"/>
    <p:sldId id="326" r:id="rId91"/>
    <p:sldId id="331" r:id="rId92"/>
    <p:sldId id="371" r:id="rId93"/>
    <p:sldId id="263" r:id="rId94"/>
    <p:sldId id="269" r:id="rId95"/>
    <p:sldId id="378" r:id="rId96"/>
    <p:sldId id="308" r:id="rId97"/>
    <p:sldId id="381" r:id="rId98"/>
    <p:sldId id="275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2207" userDrawn="1">
          <p15:clr>
            <a:srgbClr val="A4A3A4"/>
          </p15:clr>
        </p15:guide>
        <p15:guide id="4" pos="7559" userDrawn="1">
          <p15:clr>
            <a:srgbClr val="A4A3A4"/>
          </p15:clr>
        </p15:guide>
        <p15:guide id="5" orient="horz" pos="3498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7" orient="horz" pos="1684" userDrawn="1">
          <p15:clr>
            <a:srgbClr val="A4A3A4"/>
          </p15:clr>
        </p15:guide>
        <p15:guide id="9" pos="2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143"/>
    <a:srgbClr val="64A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8" autoAdjust="0"/>
    <p:restoredTop sz="94660"/>
  </p:normalViewPr>
  <p:slideViewPr>
    <p:cSldViewPr snapToGrid="0">
      <p:cViewPr>
        <p:scale>
          <a:sx n="73" d="100"/>
          <a:sy n="73" d="100"/>
        </p:scale>
        <p:origin x="69" y="-295"/>
      </p:cViewPr>
      <p:guideLst>
        <p:guide orient="horz" pos="3952"/>
        <p:guide pos="3817"/>
        <p:guide pos="2207"/>
        <p:guide pos="7559"/>
        <p:guide orient="horz" pos="3498"/>
        <p:guide orient="horz" pos="4156"/>
        <p:guide orient="horz" pos="1684"/>
        <p:guide pos="2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CCE53-B821-46E4-AF05-752FF8E5A7AC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25F8F-60D9-4A01-BEDE-AD96FB787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35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48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99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23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이현우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10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961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143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42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523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31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이현우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34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이현우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1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이윤성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07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082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이현우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663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89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08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이현우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44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이현우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33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이현우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265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이현우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040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7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79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14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863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1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13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51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649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 </a:t>
            </a:r>
            <a:r>
              <a:rPr lang="en-US" altLang="ko-KR" dirty="0"/>
              <a:t>– </a:t>
            </a:r>
            <a:r>
              <a:rPr lang="ko-KR" altLang="en-US" dirty="0"/>
              <a:t>여기 수정하기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112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0902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이윤성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204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이윤성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04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이윤성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93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이윤성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89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이윤성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451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5097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878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27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7252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30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893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36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0536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위세라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749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497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3577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807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107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4252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0074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115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254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8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65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332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583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51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2458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608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084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960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69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0722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74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918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515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이윤성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2544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위세라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8687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이현우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470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이윤성</a:t>
            </a:r>
            <a:r>
              <a:rPr lang="en-US" altLang="ko-KR" dirty="0"/>
              <a:t>, </a:t>
            </a:r>
            <a:r>
              <a:rPr lang="ko-KR" altLang="en-US" dirty="0"/>
              <a:t>이현우</a:t>
            </a:r>
            <a:r>
              <a:rPr lang="en-US" altLang="ko-KR" dirty="0"/>
              <a:t>, </a:t>
            </a:r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8921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이윤성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84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39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김은선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25F8F-60D9-4A01-BEDE-AD96FB787F8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46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7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55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3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40" y="801370"/>
            <a:ext cx="8376920" cy="52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7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" y="248920"/>
            <a:ext cx="9486265" cy="37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2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588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450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02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39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3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85" y="801396"/>
            <a:ext cx="8376630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77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8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034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185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139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85" y="801396"/>
            <a:ext cx="8376630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60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1" y="248759"/>
            <a:ext cx="9486198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51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389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1910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3430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3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1" y="248759"/>
            <a:ext cx="9486198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891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921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79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65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182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049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4353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9986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5470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107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44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71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191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994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0888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367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1650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3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3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0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57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5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8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75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420F4-AD67-466C-ACDC-FE90B08716D7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6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96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WZnNR6ze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WZnNR6ze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WZnNR6ze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WZnNR6ze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WZnNR6ze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WZnNR6ze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WZnNR6zek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WZnNR6ze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WZnNR6zek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9.jpg"/><Relationship Id="rId4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nty02/Studying/tree/main/java.project/1st_Project_comp/src/comp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SunWater8/java-205/tree/main/java_project/StarbucksTeam/src" TargetMode="External"/><Relationship Id="rId5" Type="http://schemas.openxmlformats.org/officeDocument/2006/relationships/hyperlink" Target="https://github.com/SeraWi/Project_01/tree/main/cafeApp_project/Starbucks_App_Final/src/test02" TargetMode="External"/><Relationship Id="rId4" Type="http://schemas.openxmlformats.org/officeDocument/2006/relationships/hyperlink" Target="https://github.com/L-YS-123/SILO/tree/main/Team_B1_OOP%20base%20cmd%20mini%20project/1stTeamProject/src/test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55"/>
          <a:stretch/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2388" y="1287222"/>
            <a:ext cx="597066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Starbucks Application</a:t>
            </a:r>
            <a:endParaRPr lang="en-US" altLang="ko-KR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(Customer  and  Manager Mode)</a:t>
            </a:r>
          </a:p>
          <a:p>
            <a:pPr algn="ctr"/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17143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832100"/>
            <a:ext cx="1193800" cy="11938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30C7E-1971-4140-BCD7-F02B5B33EE6D}"/>
              </a:ext>
            </a:extLst>
          </p:cNvPr>
          <p:cNvSpPr txBox="1"/>
          <p:nvPr/>
        </p:nvSpPr>
        <p:spPr>
          <a:xfrm>
            <a:off x="7278986" y="2832100"/>
            <a:ext cx="438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이윤성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이현우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위세라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김은선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2021.06.21~06.28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5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96487" y="468127"/>
            <a:ext cx="976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ERD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66700" y="960476"/>
            <a:ext cx="20955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Google Shape;89;p14">
            <a:extLst>
              <a:ext uri="{FF2B5EF4-FFF2-40B4-BE49-F238E27FC236}">
                <a16:creationId xmlns:a16="http://schemas.microsoft.com/office/drawing/2014/main" id="{CFE4E978-9C87-4EB5-8EEA-9AFFB5C212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3036" y="1452827"/>
            <a:ext cx="3484763" cy="237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0;p14">
            <a:extLst>
              <a:ext uri="{FF2B5EF4-FFF2-40B4-BE49-F238E27FC236}">
                <a16:creationId xmlns:a16="http://schemas.microsoft.com/office/drawing/2014/main" id="{3A88F4B0-C6FB-4B62-9553-F5C57B4A6C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65" y="1450351"/>
            <a:ext cx="3971585" cy="237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1;p14">
            <a:extLst>
              <a:ext uri="{FF2B5EF4-FFF2-40B4-BE49-F238E27FC236}">
                <a16:creationId xmlns:a16="http://schemas.microsoft.com/office/drawing/2014/main" id="{F201B686-035D-46D4-A215-863935E2275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9258" y="4086226"/>
            <a:ext cx="3357441" cy="1876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68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348765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다이어그램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66700" y="960476"/>
            <a:ext cx="2653481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16DDC0-AAA7-4770-864A-6D5A7BFBD28B}"/>
              </a:ext>
            </a:extLst>
          </p:cNvPr>
          <p:cNvGrpSpPr/>
          <p:nvPr/>
        </p:nvGrpSpPr>
        <p:grpSpPr>
          <a:xfrm>
            <a:off x="68826" y="0"/>
            <a:ext cx="12192000" cy="6858000"/>
            <a:chOff x="68826" y="0"/>
            <a:chExt cx="12192000" cy="6858000"/>
          </a:xfrm>
        </p:grpSpPr>
        <p:sp>
          <p:nvSpPr>
            <p:cNvPr id="31" name="직사각형 30"/>
            <p:cNvSpPr/>
            <p:nvPr/>
          </p:nvSpPr>
          <p:spPr>
            <a:xfrm>
              <a:off x="68826" y="0"/>
              <a:ext cx="12192000" cy="6858000"/>
            </a:xfrm>
            <a:prstGeom prst="rect">
              <a:avLst/>
            </a:prstGeom>
            <a:noFill/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35" descr="C:/Users/bitcamp/AppData/Roaming/PolarisOffice/ETemp/7596_8568280/fImage92791296334.png">
              <a:extLst>
                <a:ext uri="{FF2B5EF4-FFF2-40B4-BE49-F238E27FC236}">
                  <a16:creationId xmlns:a16="http://schemas.microsoft.com/office/drawing/2014/main" id="{C3F1DC38-6620-4D05-970E-06C108107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8400" y="4194810"/>
              <a:ext cx="2534285" cy="2334260"/>
            </a:xfrm>
            <a:prstGeom prst="rect">
              <a:avLst/>
            </a:prstGeom>
            <a:noFill/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F8546A7-6FDA-4318-9676-4398F5C28455}"/>
                </a:ext>
              </a:extLst>
            </p:cNvPr>
            <p:cNvGrpSpPr/>
            <p:nvPr/>
          </p:nvGrpSpPr>
          <p:grpSpPr>
            <a:xfrm>
              <a:off x="711835" y="442595"/>
              <a:ext cx="10244455" cy="6089650"/>
              <a:chOff x="711835" y="442595"/>
              <a:chExt cx="10244455" cy="6089650"/>
            </a:xfrm>
          </p:grpSpPr>
          <p:pic>
            <p:nvPicPr>
              <p:cNvPr id="13" name="그림 33" descr="C:/Users/bitcamp/AppData/Roaming/PolarisOffice/ETemp/7596_8568280/fImage925412741.png">
                <a:extLst>
                  <a:ext uri="{FF2B5EF4-FFF2-40B4-BE49-F238E27FC236}">
                    <a16:creationId xmlns:a16="http://schemas.microsoft.com/office/drawing/2014/main" id="{8947709D-45C9-4D71-B210-9CCC384FA1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5430" y="450850"/>
                <a:ext cx="1800860" cy="3372485"/>
              </a:xfrm>
              <a:prstGeom prst="rect">
                <a:avLst/>
              </a:prstGeom>
              <a:noFill/>
            </p:spPr>
          </p:pic>
          <p:pic>
            <p:nvPicPr>
              <p:cNvPr id="14" name="그림 34" descr="C:/Users/bitcamp/AppData/Roaming/PolarisOffice/ETemp/7596_8568280/fImage156551288467.png">
                <a:extLst>
                  <a:ext uri="{FF2B5EF4-FFF2-40B4-BE49-F238E27FC236}">
                    <a16:creationId xmlns:a16="http://schemas.microsoft.com/office/drawing/2014/main" id="{0EB24EB2-B05B-42C0-B1CC-767AD6509D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2255" y="452120"/>
                <a:ext cx="1498600" cy="6080125"/>
              </a:xfrm>
              <a:prstGeom prst="rect">
                <a:avLst/>
              </a:prstGeom>
              <a:noFill/>
            </p:spPr>
          </p:pic>
          <p:pic>
            <p:nvPicPr>
              <p:cNvPr id="16" name="그림 36" descr="C:/Users/bitcamp/AppData/Roaming/PolarisOffice/ETemp/7596_8568280/fImage55731306500.png">
                <a:extLst>
                  <a:ext uri="{FF2B5EF4-FFF2-40B4-BE49-F238E27FC236}">
                    <a16:creationId xmlns:a16="http://schemas.microsoft.com/office/drawing/2014/main" id="{A3BB9F14-8300-45A8-8B32-36325D1446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7355" y="442595"/>
                <a:ext cx="1457960" cy="2000885"/>
              </a:xfrm>
              <a:prstGeom prst="rect">
                <a:avLst/>
              </a:prstGeom>
              <a:noFill/>
            </p:spPr>
          </p:pic>
          <p:pic>
            <p:nvPicPr>
              <p:cNvPr id="17" name="그림 41" descr="C:/Users/bitcamp/AppData/Roaming/PolarisOffice/ETemp/7596_8568280/fImage34241399169.png">
                <a:extLst>
                  <a:ext uri="{FF2B5EF4-FFF2-40B4-BE49-F238E27FC236}">
                    <a16:creationId xmlns:a16="http://schemas.microsoft.com/office/drawing/2014/main" id="{50E0B3FC-2937-457F-BE0B-2A1B7640E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835" y="3769360"/>
                <a:ext cx="1162685" cy="1143635"/>
              </a:xfrm>
              <a:prstGeom prst="rect">
                <a:avLst/>
              </a:prstGeom>
              <a:noFill/>
            </p:spPr>
          </p:pic>
          <p:pic>
            <p:nvPicPr>
              <p:cNvPr id="18" name="그림 42" descr="C:/Users/bitcamp/AppData/Roaming/PolarisOffice/ETemp/7596_8568280/fImage27891405724.png">
                <a:extLst>
                  <a:ext uri="{FF2B5EF4-FFF2-40B4-BE49-F238E27FC236}">
                    <a16:creationId xmlns:a16="http://schemas.microsoft.com/office/drawing/2014/main" id="{3A2C6F67-B664-4000-B9C2-03B9734964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810" y="1962150"/>
                <a:ext cx="1105535" cy="972185"/>
              </a:xfrm>
              <a:prstGeom prst="rect">
                <a:avLst/>
              </a:prstGeom>
              <a:noFill/>
            </p:spPr>
          </p:pic>
          <p:pic>
            <p:nvPicPr>
              <p:cNvPr id="19" name="그림 43" descr="C:/Users/bitcamp/AppData/Roaming/PolarisOffice/ETemp/7596_8568280/fImage40521411478.png">
                <a:extLst>
                  <a:ext uri="{FF2B5EF4-FFF2-40B4-BE49-F238E27FC236}">
                    <a16:creationId xmlns:a16="http://schemas.microsoft.com/office/drawing/2014/main" id="{3758D761-81E4-42D8-8306-41946646F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340" y="1583690"/>
                <a:ext cx="1153160" cy="1486535"/>
              </a:xfrm>
              <a:prstGeom prst="rect">
                <a:avLst/>
              </a:prstGeom>
              <a:noFill/>
            </p:spPr>
          </p:pic>
          <p:pic>
            <p:nvPicPr>
              <p:cNvPr id="20" name="그림 44" descr="C:/Users/bitcamp/AppData/Roaming/PolarisOffice/ETemp/7596_8568280/fImage40801429358.png">
                <a:extLst>
                  <a:ext uri="{FF2B5EF4-FFF2-40B4-BE49-F238E27FC236}">
                    <a16:creationId xmlns:a16="http://schemas.microsoft.com/office/drawing/2014/main" id="{FDF50D63-5EBA-4B89-BB49-312A0818C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8540" y="3723640"/>
                <a:ext cx="1029335" cy="166751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5730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233821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다이어그램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19515" y="763788"/>
            <a:ext cx="2653481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8" descr="C:/Users/bitcamp/AppData/Roaming/PolarisOffice/ETemp/7596_8568280/fImage14046554464.png">
            <a:extLst>
              <a:ext uri="{FF2B5EF4-FFF2-40B4-BE49-F238E27FC236}">
                <a16:creationId xmlns:a16="http://schemas.microsoft.com/office/drawing/2014/main" id="{D32C4ABA-7C48-4B42-941B-BBE76A2342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84" y="917915"/>
            <a:ext cx="2429510" cy="5248910"/>
          </a:xfrm>
          <a:prstGeom prst="rect">
            <a:avLst/>
          </a:prstGeom>
          <a:noFill/>
        </p:spPr>
      </p:pic>
      <p:pic>
        <p:nvPicPr>
          <p:cNvPr id="22" name="그림 29" descr="C:/Users/bitcamp/AppData/Roaming/PolarisOffice/ETemp/7596_8568280/fImage10764565705.png">
            <a:extLst>
              <a:ext uri="{FF2B5EF4-FFF2-40B4-BE49-F238E27FC236}">
                <a16:creationId xmlns:a16="http://schemas.microsoft.com/office/drawing/2014/main" id="{94BAB67E-94EE-4618-9A61-EF4E76018A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01" y="430244"/>
            <a:ext cx="2686685" cy="2686685"/>
          </a:xfrm>
          <a:prstGeom prst="rect">
            <a:avLst/>
          </a:prstGeom>
          <a:noFill/>
        </p:spPr>
      </p:pic>
      <p:pic>
        <p:nvPicPr>
          <p:cNvPr id="23" name="그림 30" descr="C:/Users/bitcamp/AppData/Roaming/PolarisOffice/ETemp/7596_8568280/fImage5743578145.png">
            <a:extLst>
              <a:ext uri="{FF2B5EF4-FFF2-40B4-BE49-F238E27FC236}">
                <a16:creationId xmlns:a16="http://schemas.microsoft.com/office/drawing/2014/main" id="{4E1DCA42-9294-48A8-A8B5-4E486AA3C1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16" y="3621923"/>
            <a:ext cx="1429385" cy="2343785"/>
          </a:xfrm>
          <a:prstGeom prst="rect">
            <a:avLst/>
          </a:prstGeom>
          <a:noFill/>
        </p:spPr>
      </p:pic>
      <p:pic>
        <p:nvPicPr>
          <p:cNvPr id="24" name="그림 31" descr="C:/Users/bitcamp/AppData/Roaming/PolarisOffice/ETemp/7596_8568280/fImage10008583281.png">
            <a:extLst>
              <a:ext uri="{FF2B5EF4-FFF2-40B4-BE49-F238E27FC236}">
                <a16:creationId xmlns:a16="http://schemas.microsoft.com/office/drawing/2014/main" id="{3CE544BE-27A3-43F7-9819-E130DBB894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03" y="763788"/>
            <a:ext cx="1903095" cy="5716270"/>
          </a:xfrm>
          <a:prstGeom prst="rect">
            <a:avLst/>
          </a:prstGeom>
          <a:noFill/>
        </p:spPr>
      </p:pic>
      <p:pic>
        <p:nvPicPr>
          <p:cNvPr id="32" name="그림 32" descr="C:/Users/bitcamp/AppData/Roaming/PolarisOffice/ETemp/7596_8568280/fImage6795596827.png">
            <a:extLst>
              <a:ext uri="{FF2B5EF4-FFF2-40B4-BE49-F238E27FC236}">
                <a16:creationId xmlns:a16="http://schemas.microsoft.com/office/drawing/2014/main" id="{F9489DC3-E3EB-4437-96F7-80C69EDAED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32" y="1116044"/>
            <a:ext cx="2000885" cy="2000885"/>
          </a:xfrm>
          <a:prstGeom prst="rect">
            <a:avLst/>
          </a:prstGeom>
          <a:noFill/>
        </p:spPr>
      </p:pic>
      <p:pic>
        <p:nvPicPr>
          <p:cNvPr id="33" name="그림 27" descr="C:/Users/bitcamp/AppData/Roaming/PolarisOffice/ETemp/7596_8568280/fImage9238546962.png">
            <a:extLst>
              <a:ext uri="{FF2B5EF4-FFF2-40B4-BE49-F238E27FC236}">
                <a16:creationId xmlns:a16="http://schemas.microsoft.com/office/drawing/2014/main" id="{31296B78-C11A-4645-83C9-CDD9D934A5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8" y="3375476"/>
            <a:ext cx="1648460" cy="32010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952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00830F-E79E-4079-89FE-C6E3D305AAF7}"/>
              </a:ext>
            </a:extLst>
          </p:cNvPr>
          <p:cNvSpPr/>
          <p:nvPr/>
        </p:nvSpPr>
        <p:spPr>
          <a:xfrm>
            <a:off x="266700" y="1285849"/>
            <a:ext cx="11733213" cy="5398425"/>
          </a:xfrm>
          <a:prstGeom prst="rect">
            <a:avLst/>
          </a:prstGeom>
          <a:noFill/>
          <a:ln w="38100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66700" y="444648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플로우 차트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66700" y="960476"/>
            <a:ext cx="20955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88;p14">
            <a:extLst>
              <a:ext uri="{FF2B5EF4-FFF2-40B4-BE49-F238E27FC236}">
                <a16:creationId xmlns:a16="http://schemas.microsoft.com/office/drawing/2014/main" id="{5873E28D-FD5D-4897-832B-1E9E0FCA8F74}"/>
              </a:ext>
            </a:extLst>
          </p:cNvPr>
          <p:cNvSpPr txBox="1"/>
          <p:nvPr/>
        </p:nvSpPr>
        <p:spPr>
          <a:xfrm>
            <a:off x="5143500" y="399172"/>
            <a:ext cx="1905000" cy="48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Chart</a:t>
            </a:r>
            <a:endParaRPr sz="2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93;p14">
            <a:extLst>
              <a:ext uri="{FF2B5EF4-FFF2-40B4-BE49-F238E27FC236}">
                <a16:creationId xmlns:a16="http://schemas.microsoft.com/office/drawing/2014/main" id="{17D974A8-0837-40C4-AF5B-EE4B404DD1B4}"/>
              </a:ext>
            </a:extLst>
          </p:cNvPr>
          <p:cNvCxnSpPr>
            <a:stCxn id="16" idx="3"/>
          </p:cNvCxnSpPr>
          <p:nvPr/>
        </p:nvCxnSpPr>
        <p:spPr>
          <a:xfrm rot="10800000" flipH="1">
            <a:off x="4560720" y="2307555"/>
            <a:ext cx="3437100" cy="2166300"/>
          </a:xfrm>
          <a:prstGeom prst="bentConnector3">
            <a:avLst>
              <a:gd name="adj1" fmla="val 35663"/>
            </a:avLst>
          </a:prstGeom>
          <a:noFill/>
          <a:ln w="9525" cap="flat" cmpd="sng">
            <a:solidFill>
              <a:srgbClr val="64A88C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21" name="Google Shape;97;p14">
            <a:extLst>
              <a:ext uri="{FF2B5EF4-FFF2-40B4-BE49-F238E27FC236}">
                <a16:creationId xmlns:a16="http://schemas.microsoft.com/office/drawing/2014/main" id="{931F3AAF-3F1D-4C8C-899E-37AA97400B14}"/>
              </a:ext>
            </a:extLst>
          </p:cNvPr>
          <p:cNvSpPr/>
          <p:nvPr/>
        </p:nvSpPr>
        <p:spPr>
          <a:xfrm>
            <a:off x="4921040" y="950620"/>
            <a:ext cx="2280987" cy="60784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64A8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98;p14">
            <a:extLst>
              <a:ext uri="{FF2B5EF4-FFF2-40B4-BE49-F238E27FC236}">
                <a16:creationId xmlns:a16="http://schemas.microsoft.com/office/drawing/2014/main" id="{D121ECCD-B11B-4C37-BB95-B19BAFE84D83}"/>
              </a:ext>
            </a:extLst>
          </p:cNvPr>
          <p:cNvSpPr txBox="1"/>
          <p:nvPr/>
        </p:nvSpPr>
        <p:spPr>
          <a:xfrm>
            <a:off x="5278228" y="1032084"/>
            <a:ext cx="1861135" cy="36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어플 시작 화면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545355-832B-4A65-AE11-C325706BC479}"/>
              </a:ext>
            </a:extLst>
          </p:cNvPr>
          <p:cNvGrpSpPr/>
          <p:nvPr/>
        </p:nvGrpSpPr>
        <p:grpSpPr>
          <a:xfrm>
            <a:off x="5585522" y="1837297"/>
            <a:ext cx="5838765" cy="3469582"/>
            <a:chOff x="6279293" y="1852988"/>
            <a:chExt cx="5838765" cy="3469582"/>
          </a:xfrm>
        </p:grpSpPr>
        <p:sp>
          <p:nvSpPr>
            <p:cNvPr id="14" name="Google Shape;90;p14">
              <a:extLst>
                <a:ext uri="{FF2B5EF4-FFF2-40B4-BE49-F238E27FC236}">
                  <a16:creationId xmlns:a16="http://schemas.microsoft.com/office/drawing/2014/main" id="{2BE9D157-EFD9-40B2-AA08-0CB46FFCA206}"/>
                </a:ext>
              </a:extLst>
            </p:cNvPr>
            <p:cNvSpPr txBox="1"/>
            <p:nvPr/>
          </p:nvSpPr>
          <p:spPr>
            <a:xfrm>
              <a:off x="8574378" y="1852988"/>
              <a:ext cx="1359816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i="0" u="none" strike="noStrike" cap="none" dirty="0">
                  <a:solidFill>
                    <a:srgbClr val="238B62"/>
                  </a:solidFill>
                  <a:latin typeface="Arial"/>
                  <a:ea typeface="Arial"/>
                  <a:cs typeface="Arial"/>
                  <a:sym typeface="Arial"/>
                </a:rPr>
                <a:t>2. 로그인</a:t>
              </a:r>
              <a:endParaRPr sz="1800" b="1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rgbClr val="238B62"/>
                  </a:solidFill>
                  <a:latin typeface="Arial"/>
                  <a:ea typeface="Arial"/>
                  <a:cs typeface="Arial"/>
                  <a:sym typeface="Arial"/>
                </a:rPr>
                <a:t>아이디, 비밀번호</a:t>
              </a:r>
              <a:endParaRPr sz="1200" b="0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rgbClr val="238B62"/>
                  </a:solidFill>
                  <a:latin typeface="Arial"/>
                  <a:ea typeface="Arial"/>
                  <a:cs typeface="Arial"/>
                  <a:sym typeface="Arial"/>
                </a:rPr>
                <a:t>일치 체크</a:t>
              </a:r>
              <a:endParaRPr sz="1200" b="0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94;p14">
              <a:extLst>
                <a:ext uri="{FF2B5EF4-FFF2-40B4-BE49-F238E27FC236}">
                  <a16:creationId xmlns:a16="http://schemas.microsoft.com/office/drawing/2014/main" id="{2C51374D-505F-47FA-8C98-24B856F187D2}"/>
                </a:ext>
              </a:extLst>
            </p:cNvPr>
            <p:cNvSpPr txBox="1"/>
            <p:nvPr/>
          </p:nvSpPr>
          <p:spPr>
            <a:xfrm>
              <a:off x="6437521" y="4227972"/>
              <a:ext cx="1693019" cy="904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 실패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다시 [2.로그인]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시도 횟수 제한 3회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5;p14">
              <a:extLst>
                <a:ext uri="{FF2B5EF4-FFF2-40B4-BE49-F238E27FC236}">
                  <a16:creationId xmlns:a16="http://schemas.microsoft.com/office/drawing/2014/main" id="{DEF4C1D5-1314-48C9-86AE-D2168D64BD6C}"/>
                </a:ext>
              </a:extLst>
            </p:cNvPr>
            <p:cNvSpPr txBox="1"/>
            <p:nvPr/>
          </p:nvSpPr>
          <p:spPr>
            <a:xfrm>
              <a:off x="8658976" y="4227972"/>
              <a:ext cx="1359817" cy="1094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 로그인 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성공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 메뉴 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화면으로 전환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6;p14">
              <a:extLst>
                <a:ext uri="{FF2B5EF4-FFF2-40B4-BE49-F238E27FC236}">
                  <a16:creationId xmlns:a16="http://schemas.microsoft.com/office/drawing/2014/main" id="{D672EFA8-03AC-4860-AAD6-F9957408E163}"/>
                </a:ext>
              </a:extLst>
            </p:cNvPr>
            <p:cNvSpPr txBox="1"/>
            <p:nvPr/>
          </p:nvSpPr>
          <p:spPr>
            <a:xfrm>
              <a:off x="10632910" y="4215439"/>
              <a:ext cx="1485148" cy="1097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관리자 로그인 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성공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관리자 모드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화면으로 전환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0;p14">
              <a:extLst>
                <a:ext uri="{FF2B5EF4-FFF2-40B4-BE49-F238E27FC236}">
                  <a16:creationId xmlns:a16="http://schemas.microsoft.com/office/drawing/2014/main" id="{5C339F18-DB40-4ED7-A8BA-3FAAAFD879CB}"/>
                </a:ext>
              </a:extLst>
            </p:cNvPr>
            <p:cNvSpPr/>
            <p:nvPr/>
          </p:nvSpPr>
          <p:spPr>
            <a:xfrm>
              <a:off x="8285783" y="1852988"/>
              <a:ext cx="1879933" cy="43865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2;p14">
              <a:extLst>
                <a:ext uri="{FF2B5EF4-FFF2-40B4-BE49-F238E27FC236}">
                  <a16:creationId xmlns:a16="http://schemas.microsoft.com/office/drawing/2014/main" id="{F4CCB0B5-CD69-491D-9F3C-DF50502B1223}"/>
                </a:ext>
              </a:extLst>
            </p:cNvPr>
            <p:cNvSpPr/>
            <p:nvPr/>
          </p:nvSpPr>
          <p:spPr>
            <a:xfrm>
              <a:off x="6279293" y="4215439"/>
              <a:ext cx="1851247" cy="65171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4;p14">
              <a:extLst>
                <a:ext uri="{FF2B5EF4-FFF2-40B4-BE49-F238E27FC236}">
                  <a16:creationId xmlns:a16="http://schemas.microsoft.com/office/drawing/2014/main" id="{7D912421-1E07-4A5A-9DBF-82CCC4B9B737}"/>
                </a:ext>
              </a:extLst>
            </p:cNvPr>
            <p:cNvSpPr/>
            <p:nvPr/>
          </p:nvSpPr>
          <p:spPr>
            <a:xfrm>
              <a:off x="8785338" y="4215439"/>
              <a:ext cx="1091784" cy="65171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5;p14">
              <a:extLst>
                <a:ext uri="{FF2B5EF4-FFF2-40B4-BE49-F238E27FC236}">
                  <a16:creationId xmlns:a16="http://schemas.microsoft.com/office/drawing/2014/main" id="{4B78AFBE-03F3-4C58-AACA-159057EC1AC4}"/>
                </a:ext>
              </a:extLst>
            </p:cNvPr>
            <p:cNvSpPr/>
            <p:nvPr/>
          </p:nvSpPr>
          <p:spPr>
            <a:xfrm>
              <a:off x="10632910" y="4227972"/>
              <a:ext cx="1485147" cy="54729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" name="Google Shape;107;p14">
              <a:extLst>
                <a:ext uri="{FF2B5EF4-FFF2-40B4-BE49-F238E27FC236}">
                  <a16:creationId xmlns:a16="http://schemas.microsoft.com/office/drawing/2014/main" id="{11337EC3-E9BF-407E-BCAC-95B99542DC95}"/>
                </a:ext>
              </a:extLst>
            </p:cNvPr>
            <p:cNvCxnSpPr>
              <a:endCxn id="39" idx="0"/>
            </p:cNvCxnSpPr>
            <p:nvPr/>
          </p:nvCxnSpPr>
          <p:spPr>
            <a:xfrm>
              <a:off x="9225684" y="2762472"/>
              <a:ext cx="2149800" cy="1465500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108;p14">
              <a:extLst>
                <a:ext uri="{FF2B5EF4-FFF2-40B4-BE49-F238E27FC236}">
                  <a16:creationId xmlns:a16="http://schemas.microsoft.com/office/drawing/2014/main" id="{763865D8-A4DC-4BE0-B09F-CD99FB9BC440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9225630" y="2762239"/>
              <a:ext cx="105600" cy="1453200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109;p14">
              <a:extLst>
                <a:ext uri="{FF2B5EF4-FFF2-40B4-BE49-F238E27FC236}">
                  <a16:creationId xmlns:a16="http://schemas.microsoft.com/office/drawing/2014/main" id="{381EC766-2456-48A1-8B99-461AFE1C67A5}"/>
                </a:ext>
              </a:extLst>
            </p:cNvPr>
            <p:cNvCxnSpPr>
              <a:cxnSpLocks/>
              <a:stCxn id="14" idx="2"/>
              <a:endCxn id="36" idx="0"/>
            </p:cNvCxnSpPr>
            <p:nvPr/>
          </p:nvCxnSpPr>
          <p:spPr>
            <a:xfrm flipH="1">
              <a:off x="7204917" y="2776277"/>
              <a:ext cx="2049369" cy="1439162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2EBE2E-ECA5-45AB-913F-92ECA27C0F73}"/>
              </a:ext>
            </a:extLst>
          </p:cNvPr>
          <p:cNvGrpSpPr/>
          <p:nvPr/>
        </p:nvGrpSpPr>
        <p:grpSpPr>
          <a:xfrm>
            <a:off x="619412" y="1765258"/>
            <a:ext cx="3941308" cy="3101891"/>
            <a:chOff x="619412" y="1765258"/>
            <a:chExt cx="3941308" cy="3101891"/>
          </a:xfrm>
        </p:grpSpPr>
        <p:sp>
          <p:nvSpPr>
            <p:cNvPr id="13" name="Google Shape;89;p14">
              <a:extLst>
                <a:ext uri="{FF2B5EF4-FFF2-40B4-BE49-F238E27FC236}">
                  <a16:creationId xmlns:a16="http://schemas.microsoft.com/office/drawing/2014/main" id="{52E6614A-3606-4859-AE4C-A880743F9DD3}"/>
                </a:ext>
              </a:extLst>
            </p:cNvPr>
            <p:cNvSpPr txBox="1"/>
            <p:nvPr/>
          </p:nvSpPr>
          <p:spPr>
            <a:xfrm>
              <a:off x="2232734" y="1765258"/>
              <a:ext cx="1454363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i="0" u="none" strike="noStrike" cap="none" dirty="0">
                  <a:solidFill>
                    <a:srgbClr val="238B62"/>
                  </a:solidFill>
                  <a:latin typeface="Arial"/>
                  <a:ea typeface="Arial"/>
                  <a:cs typeface="Arial"/>
                  <a:sym typeface="Arial"/>
                </a:rPr>
                <a:t>1. 회원가입</a:t>
              </a:r>
              <a:endParaRPr sz="1800" b="1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rgbClr val="238B62"/>
                  </a:solidFill>
                  <a:latin typeface="Arial"/>
                  <a:ea typeface="Arial"/>
                  <a:cs typeface="Arial"/>
                  <a:sym typeface="Arial"/>
                </a:rPr>
                <a:t>아이디 중복 체크</a:t>
              </a:r>
              <a:endParaRPr sz="1200" b="0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;p14">
              <a:extLst>
                <a:ext uri="{FF2B5EF4-FFF2-40B4-BE49-F238E27FC236}">
                  <a16:creationId xmlns:a16="http://schemas.microsoft.com/office/drawing/2014/main" id="{F599E8CD-13F1-4AAF-9A7D-72C1CFF07788}"/>
                </a:ext>
              </a:extLst>
            </p:cNvPr>
            <p:cNvSpPr txBox="1"/>
            <p:nvPr/>
          </p:nvSpPr>
          <p:spPr>
            <a:xfrm>
              <a:off x="885448" y="4227972"/>
              <a:ext cx="1917534" cy="516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중복 o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다시 [1.회원가입]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2;p14">
              <a:extLst>
                <a:ext uri="{FF2B5EF4-FFF2-40B4-BE49-F238E27FC236}">
                  <a16:creationId xmlns:a16="http://schemas.microsoft.com/office/drawing/2014/main" id="{8D6D028D-44BF-4013-BB1B-E9B23181D02A}"/>
                </a:ext>
              </a:extLst>
            </p:cNvPr>
            <p:cNvSpPr txBox="1"/>
            <p:nvPr/>
          </p:nvSpPr>
          <p:spPr>
            <a:xfrm>
              <a:off x="3225966" y="4215439"/>
              <a:ext cx="1334754" cy="516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중복 x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 성공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99;p14">
              <a:extLst>
                <a:ext uri="{FF2B5EF4-FFF2-40B4-BE49-F238E27FC236}">
                  <a16:creationId xmlns:a16="http://schemas.microsoft.com/office/drawing/2014/main" id="{B48D718D-932D-4AD3-B25C-237E0DBABCD4}"/>
                </a:ext>
              </a:extLst>
            </p:cNvPr>
            <p:cNvSpPr/>
            <p:nvPr/>
          </p:nvSpPr>
          <p:spPr>
            <a:xfrm>
              <a:off x="1960432" y="1765258"/>
              <a:ext cx="1879933" cy="43865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1;p14">
              <a:extLst>
                <a:ext uri="{FF2B5EF4-FFF2-40B4-BE49-F238E27FC236}">
                  <a16:creationId xmlns:a16="http://schemas.microsoft.com/office/drawing/2014/main" id="{3A935756-0B7D-40B6-ACAC-2444F1B5BB8D}"/>
                </a:ext>
              </a:extLst>
            </p:cNvPr>
            <p:cNvSpPr/>
            <p:nvPr/>
          </p:nvSpPr>
          <p:spPr>
            <a:xfrm>
              <a:off x="619412" y="4140241"/>
              <a:ext cx="2183569" cy="72690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3;p14">
              <a:extLst>
                <a:ext uri="{FF2B5EF4-FFF2-40B4-BE49-F238E27FC236}">
                  <a16:creationId xmlns:a16="http://schemas.microsoft.com/office/drawing/2014/main" id="{71651709-1DE9-4A8F-AFA4-AC029CF9A681}"/>
                </a:ext>
              </a:extLst>
            </p:cNvPr>
            <p:cNvSpPr/>
            <p:nvPr/>
          </p:nvSpPr>
          <p:spPr>
            <a:xfrm>
              <a:off x="3215774" y="4140241"/>
              <a:ext cx="1276014" cy="72690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" name="Google Shape;106;p14">
              <a:extLst>
                <a:ext uri="{FF2B5EF4-FFF2-40B4-BE49-F238E27FC236}">
                  <a16:creationId xmlns:a16="http://schemas.microsoft.com/office/drawing/2014/main" id="{CFA85342-75E1-469B-BF01-08810FFB6538}"/>
                </a:ext>
              </a:extLst>
            </p:cNvPr>
            <p:cNvCxnSpPr>
              <a:cxnSpLocks/>
              <a:stCxn id="13" idx="2"/>
              <a:endCxn id="35" idx="0"/>
            </p:cNvCxnSpPr>
            <p:nvPr/>
          </p:nvCxnSpPr>
          <p:spPr>
            <a:xfrm flipH="1">
              <a:off x="1711197" y="2503881"/>
              <a:ext cx="1248719" cy="1636360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110;p14">
              <a:extLst>
                <a:ext uri="{FF2B5EF4-FFF2-40B4-BE49-F238E27FC236}">
                  <a16:creationId xmlns:a16="http://schemas.microsoft.com/office/drawing/2014/main" id="{37A5FA14-CDA2-4C22-88E3-9ED5E176A51B}"/>
                </a:ext>
              </a:extLst>
            </p:cNvPr>
            <p:cNvCxnSpPr>
              <a:cxnSpLocks/>
              <a:stCxn id="13" idx="2"/>
              <a:endCxn id="37" idx="0"/>
            </p:cNvCxnSpPr>
            <p:nvPr/>
          </p:nvCxnSpPr>
          <p:spPr>
            <a:xfrm>
              <a:off x="2959916" y="2503881"/>
              <a:ext cx="893865" cy="1636360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7" name="그림 46" descr="텍스트이(가) 표시된 사진&#10;&#10;자동 생성된 설명">
            <a:extLst>
              <a:ext uri="{FF2B5EF4-FFF2-40B4-BE49-F238E27FC236}">
                <a16:creationId xmlns:a16="http://schemas.microsoft.com/office/drawing/2014/main" id="{56B339B5-CAD2-4BC5-9692-961719830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28" y="378643"/>
            <a:ext cx="1605990" cy="13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6FF774-F16C-443A-ACD6-193A93157A94}"/>
              </a:ext>
            </a:extLst>
          </p:cNvPr>
          <p:cNvSpPr/>
          <p:nvPr/>
        </p:nvSpPr>
        <p:spPr>
          <a:xfrm>
            <a:off x="44656" y="1204176"/>
            <a:ext cx="12039727" cy="5480098"/>
          </a:xfrm>
          <a:prstGeom prst="rect">
            <a:avLst/>
          </a:prstGeom>
          <a:noFill/>
          <a:ln w="38100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66700" y="444648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플로우 차트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66700" y="960476"/>
            <a:ext cx="20955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Google Shape;116;p15">
            <a:extLst>
              <a:ext uri="{FF2B5EF4-FFF2-40B4-BE49-F238E27FC236}">
                <a16:creationId xmlns:a16="http://schemas.microsoft.com/office/drawing/2014/main" id="{5B0FC2F7-7CFF-484B-A46A-0C03D7A34D4C}"/>
              </a:ext>
            </a:extLst>
          </p:cNvPr>
          <p:cNvSpPr/>
          <p:nvPr/>
        </p:nvSpPr>
        <p:spPr>
          <a:xfrm>
            <a:off x="4921040" y="950620"/>
            <a:ext cx="2280987" cy="60784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64A8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17;p15">
            <a:extLst>
              <a:ext uri="{FF2B5EF4-FFF2-40B4-BE49-F238E27FC236}">
                <a16:creationId xmlns:a16="http://schemas.microsoft.com/office/drawing/2014/main" id="{6D45D511-4B6C-4E21-9D23-456150974B93}"/>
              </a:ext>
            </a:extLst>
          </p:cNvPr>
          <p:cNvSpPr txBox="1"/>
          <p:nvPr/>
        </p:nvSpPr>
        <p:spPr>
          <a:xfrm>
            <a:off x="5143500" y="399172"/>
            <a:ext cx="1905000" cy="48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Chart</a:t>
            </a:r>
            <a:endParaRPr sz="2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18;p15">
            <a:extLst>
              <a:ext uri="{FF2B5EF4-FFF2-40B4-BE49-F238E27FC236}">
                <a16:creationId xmlns:a16="http://schemas.microsoft.com/office/drawing/2014/main" id="{B8D3B8C0-DAC6-437A-9165-BF51EAEA9B39}"/>
              </a:ext>
            </a:extLst>
          </p:cNvPr>
          <p:cNvSpPr txBox="1"/>
          <p:nvPr/>
        </p:nvSpPr>
        <p:spPr>
          <a:xfrm>
            <a:off x="1178805" y="1854029"/>
            <a:ext cx="14226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rPr>
              <a:t>1. 주문하기</a:t>
            </a:r>
            <a:endParaRPr sz="1800" b="1" i="0" u="none" strike="noStrike" cap="none" dirty="0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19;p15">
            <a:extLst>
              <a:ext uri="{FF2B5EF4-FFF2-40B4-BE49-F238E27FC236}">
                <a16:creationId xmlns:a16="http://schemas.microsoft.com/office/drawing/2014/main" id="{D0E0CC0F-1A40-467D-BE69-BE34C827C7B4}"/>
              </a:ext>
            </a:extLst>
          </p:cNvPr>
          <p:cNvSpPr txBox="1"/>
          <p:nvPr/>
        </p:nvSpPr>
        <p:spPr>
          <a:xfrm>
            <a:off x="3711966" y="1834618"/>
            <a:ext cx="17693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rPr>
              <a:t>2. 포인트 확인</a:t>
            </a:r>
            <a:endParaRPr sz="1800" b="1" i="0" u="none" strike="noStrike" cap="none" dirty="0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20;p15">
            <a:extLst>
              <a:ext uri="{FF2B5EF4-FFF2-40B4-BE49-F238E27FC236}">
                <a16:creationId xmlns:a16="http://schemas.microsoft.com/office/drawing/2014/main" id="{E9EFF244-8A11-4126-A8D6-F93388E6C810}"/>
              </a:ext>
            </a:extLst>
          </p:cNvPr>
          <p:cNvSpPr txBox="1"/>
          <p:nvPr/>
        </p:nvSpPr>
        <p:spPr>
          <a:xfrm>
            <a:off x="152273" y="3281751"/>
            <a:ext cx="1353553" cy="29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주문 입력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21;p15">
            <a:extLst>
              <a:ext uri="{FF2B5EF4-FFF2-40B4-BE49-F238E27FC236}">
                <a16:creationId xmlns:a16="http://schemas.microsoft.com/office/drawing/2014/main" id="{2274E47A-49BA-4C79-A549-081244B9D154}"/>
              </a:ext>
            </a:extLst>
          </p:cNvPr>
          <p:cNvSpPr txBox="1"/>
          <p:nvPr/>
        </p:nvSpPr>
        <p:spPr>
          <a:xfrm>
            <a:off x="2260933" y="3280247"/>
            <a:ext cx="1334754" cy="2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 종료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22;p15">
            <a:extLst>
              <a:ext uri="{FF2B5EF4-FFF2-40B4-BE49-F238E27FC236}">
                <a16:creationId xmlns:a16="http://schemas.microsoft.com/office/drawing/2014/main" id="{94F50DEF-D93D-43B5-B3DB-EE8F4E3A59DB}"/>
              </a:ext>
            </a:extLst>
          </p:cNvPr>
          <p:cNvSpPr txBox="1"/>
          <p:nvPr/>
        </p:nvSpPr>
        <p:spPr>
          <a:xfrm>
            <a:off x="5278229" y="1019551"/>
            <a:ext cx="1770271" cy="35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메뉴 화면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123;p15">
            <a:extLst>
              <a:ext uri="{FF2B5EF4-FFF2-40B4-BE49-F238E27FC236}">
                <a16:creationId xmlns:a16="http://schemas.microsoft.com/office/drawing/2014/main" id="{B5C850FE-8D6F-42C3-9051-6E53BA2706C4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 rot="10800000" flipH="1">
            <a:off x="1505826" y="3429723"/>
            <a:ext cx="755100" cy="900"/>
          </a:xfrm>
          <a:prstGeom prst="straightConnector1">
            <a:avLst/>
          </a:prstGeom>
          <a:noFill/>
          <a:ln w="12700" cap="flat" cmpd="sng">
            <a:solidFill>
              <a:srgbClr val="64A88C"/>
            </a:solidFill>
            <a:prstDash val="dot"/>
            <a:round/>
            <a:headEnd type="none" w="sm" len="sm"/>
            <a:tailEnd type="stealth" w="med" len="med"/>
          </a:ln>
        </p:spPr>
      </p:cxnSp>
      <p:sp>
        <p:nvSpPr>
          <p:cNvPr id="53" name="Google Shape;124;p15">
            <a:extLst>
              <a:ext uri="{FF2B5EF4-FFF2-40B4-BE49-F238E27FC236}">
                <a16:creationId xmlns:a16="http://schemas.microsoft.com/office/drawing/2014/main" id="{937B9F70-3195-4716-B4A9-D44F823AD69B}"/>
              </a:ext>
            </a:extLst>
          </p:cNvPr>
          <p:cNvSpPr txBox="1"/>
          <p:nvPr/>
        </p:nvSpPr>
        <p:spPr>
          <a:xfrm>
            <a:off x="2151269" y="4166519"/>
            <a:ext cx="1444418" cy="81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 내역 확인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포인트 사용 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여부 결정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15">
            <a:extLst>
              <a:ext uri="{FF2B5EF4-FFF2-40B4-BE49-F238E27FC236}">
                <a16:creationId xmlns:a16="http://schemas.microsoft.com/office/drawing/2014/main" id="{0D40236A-B93B-446E-BA96-00EEF0B68909}"/>
              </a:ext>
            </a:extLst>
          </p:cNvPr>
          <p:cNvSpPr txBox="1"/>
          <p:nvPr/>
        </p:nvSpPr>
        <p:spPr>
          <a:xfrm>
            <a:off x="1178805" y="5334871"/>
            <a:ext cx="1140494" cy="2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포인트 사용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26;p15">
            <a:extLst>
              <a:ext uri="{FF2B5EF4-FFF2-40B4-BE49-F238E27FC236}">
                <a16:creationId xmlns:a16="http://schemas.microsoft.com/office/drawing/2014/main" id="{76D50BD7-F197-48F9-9B69-915D42E84CBF}"/>
              </a:ext>
            </a:extLst>
          </p:cNvPr>
          <p:cNvSpPr txBox="1"/>
          <p:nvPr/>
        </p:nvSpPr>
        <p:spPr>
          <a:xfrm>
            <a:off x="3271397" y="5334871"/>
            <a:ext cx="11748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포인트 사용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안함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7;p15">
            <a:extLst>
              <a:ext uri="{FF2B5EF4-FFF2-40B4-BE49-F238E27FC236}">
                <a16:creationId xmlns:a16="http://schemas.microsoft.com/office/drawing/2014/main" id="{A811A252-B6E8-476B-A30C-636412389202}"/>
              </a:ext>
            </a:extLst>
          </p:cNvPr>
          <p:cNvSpPr txBox="1"/>
          <p:nvPr/>
        </p:nvSpPr>
        <p:spPr>
          <a:xfrm>
            <a:off x="2331431" y="6142472"/>
            <a:ext cx="1015165" cy="51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최종 결제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내역 확인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8;p15">
            <a:extLst>
              <a:ext uri="{FF2B5EF4-FFF2-40B4-BE49-F238E27FC236}">
                <a16:creationId xmlns:a16="http://schemas.microsoft.com/office/drawing/2014/main" id="{75DB9BAD-A995-428D-B7BD-98C859EA1CAB}"/>
              </a:ext>
            </a:extLst>
          </p:cNvPr>
          <p:cNvSpPr txBox="1"/>
          <p:nvPr/>
        </p:nvSpPr>
        <p:spPr>
          <a:xfrm>
            <a:off x="6978891" y="1866296"/>
            <a:ext cx="13222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rPr>
              <a:t>3. 내 정보</a:t>
            </a:r>
            <a:endParaRPr sz="1800" b="1" i="0" u="none" strike="noStrike" cap="none" dirty="0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9;p15">
            <a:extLst>
              <a:ext uri="{FF2B5EF4-FFF2-40B4-BE49-F238E27FC236}">
                <a16:creationId xmlns:a16="http://schemas.microsoft.com/office/drawing/2014/main" id="{F1E36F2B-2A43-47CF-99BD-FA09C5FF2A26}"/>
              </a:ext>
            </a:extLst>
          </p:cNvPr>
          <p:cNvSpPr txBox="1"/>
          <p:nvPr/>
        </p:nvSpPr>
        <p:spPr>
          <a:xfrm>
            <a:off x="5519486" y="4419159"/>
            <a:ext cx="1153027" cy="30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 수정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30;p15">
            <a:extLst>
              <a:ext uri="{FF2B5EF4-FFF2-40B4-BE49-F238E27FC236}">
                <a16:creationId xmlns:a16="http://schemas.microsoft.com/office/drawing/2014/main" id="{3D30036D-07ED-4F66-8F55-FA1EDDC51C23}"/>
              </a:ext>
            </a:extLst>
          </p:cNvPr>
          <p:cNvSpPr txBox="1"/>
          <p:nvPr/>
        </p:nvSpPr>
        <p:spPr>
          <a:xfrm>
            <a:off x="7048500" y="2939628"/>
            <a:ext cx="1491414" cy="4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가입 정보 &amp;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포인트 현황 확인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31;p15">
            <a:extLst>
              <a:ext uri="{FF2B5EF4-FFF2-40B4-BE49-F238E27FC236}">
                <a16:creationId xmlns:a16="http://schemas.microsoft.com/office/drawing/2014/main" id="{089F9E28-1BE0-4E18-9CE5-C8898BF04DE6}"/>
              </a:ext>
            </a:extLst>
          </p:cNvPr>
          <p:cNvSpPr txBox="1"/>
          <p:nvPr/>
        </p:nvSpPr>
        <p:spPr>
          <a:xfrm>
            <a:off x="7217693" y="4419159"/>
            <a:ext cx="1153027" cy="2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탈퇴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32;p15">
            <a:extLst>
              <a:ext uri="{FF2B5EF4-FFF2-40B4-BE49-F238E27FC236}">
                <a16:creationId xmlns:a16="http://schemas.microsoft.com/office/drawing/2014/main" id="{2981F4C0-DD03-4065-BB27-79924E532067}"/>
              </a:ext>
            </a:extLst>
          </p:cNvPr>
          <p:cNvSpPr txBox="1"/>
          <p:nvPr/>
        </p:nvSpPr>
        <p:spPr>
          <a:xfrm>
            <a:off x="8840702" y="4419159"/>
            <a:ext cx="1153027" cy="29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이전 화면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33;p15">
            <a:extLst>
              <a:ext uri="{FF2B5EF4-FFF2-40B4-BE49-F238E27FC236}">
                <a16:creationId xmlns:a16="http://schemas.microsoft.com/office/drawing/2014/main" id="{2C509B5C-664F-4B26-AFC4-243E9554B201}"/>
              </a:ext>
            </a:extLst>
          </p:cNvPr>
          <p:cNvSpPr txBox="1"/>
          <p:nvPr/>
        </p:nvSpPr>
        <p:spPr>
          <a:xfrm>
            <a:off x="9893466" y="1765258"/>
            <a:ext cx="1584058" cy="90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rPr>
              <a:t>4. 로그아웃</a:t>
            </a:r>
            <a:endParaRPr sz="1800" b="1" i="0" u="none" strike="noStrike" cap="none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rPr>
              <a:t>어플 시작 </a:t>
            </a:r>
            <a:endParaRPr sz="1200" b="0" i="0" u="none" strike="noStrike" cap="none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rPr>
              <a:t>화면으로 전환</a:t>
            </a:r>
            <a:endParaRPr sz="1200" b="0" i="0" u="none" strike="noStrike" cap="none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34;p15">
            <a:extLst>
              <a:ext uri="{FF2B5EF4-FFF2-40B4-BE49-F238E27FC236}">
                <a16:creationId xmlns:a16="http://schemas.microsoft.com/office/drawing/2014/main" id="{70DEF8E1-E50E-405D-8CA5-EC274B176011}"/>
              </a:ext>
            </a:extLst>
          </p:cNvPr>
          <p:cNvSpPr/>
          <p:nvPr/>
        </p:nvSpPr>
        <p:spPr>
          <a:xfrm>
            <a:off x="904830" y="1783806"/>
            <a:ext cx="1879933" cy="43865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35;p15">
            <a:extLst>
              <a:ext uri="{FF2B5EF4-FFF2-40B4-BE49-F238E27FC236}">
                <a16:creationId xmlns:a16="http://schemas.microsoft.com/office/drawing/2014/main" id="{8DB9CCC3-A148-4B0F-BA0D-983E93433ADF}"/>
              </a:ext>
            </a:extLst>
          </p:cNvPr>
          <p:cNvSpPr/>
          <p:nvPr/>
        </p:nvSpPr>
        <p:spPr>
          <a:xfrm>
            <a:off x="3639552" y="1765258"/>
            <a:ext cx="1879933" cy="43865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36;p15">
            <a:extLst>
              <a:ext uri="{FF2B5EF4-FFF2-40B4-BE49-F238E27FC236}">
                <a16:creationId xmlns:a16="http://schemas.microsoft.com/office/drawing/2014/main" id="{DF8CE093-2F2B-4C85-B58F-C0AA16706A19}"/>
              </a:ext>
            </a:extLst>
          </p:cNvPr>
          <p:cNvSpPr/>
          <p:nvPr/>
        </p:nvSpPr>
        <p:spPr>
          <a:xfrm>
            <a:off x="6700035" y="1783806"/>
            <a:ext cx="1879933" cy="43865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37;p15">
            <a:extLst>
              <a:ext uri="{FF2B5EF4-FFF2-40B4-BE49-F238E27FC236}">
                <a16:creationId xmlns:a16="http://schemas.microsoft.com/office/drawing/2014/main" id="{B61B243D-A6C2-4BCF-8997-9B12E1844BDE}"/>
              </a:ext>
            </a:extLst>
          </p:cNvPr>
          <p:cNvSpPr/>
          <p:nvPr/>
        </p:nvSpPr>
        <p:spPr>
          <a:xfrm>
            <a:off x="9745528" y="1729150"/>
            <a:ext cx="1879933" cy="43865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38;p15">
            <a:extLst>
              <a:ext uri="{FF2B5EF4-FFF2-40B4-BE49-F238E27FC236}">
                <a16:creationId xmlns:a16="http://schemas.microsoft.com/office/drawing/2014/main" id="{23B65E00-520B-4D6A-A334-F821EC1777D6}"/>
              </a:ext>
            </a:extLst>
          </p:cNvPr>
          <p:cNvSpPr/>
          <p:nvPr/>
        </p:nvSpPr>
        <p:spPr>
          <a:xfrm>
            <a:off x="118096" y="3205005"/>
            <a:ext cx="1387730" cy="44798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39;p15">
            <a:extLst>
              <a:ext uri="{FF2B5EF4-FFF2-40B4-BE49-F238E27FC236}">
                <a16:creationId xmlns:a16="http://schemas.microsoft.com/office/drawing/2014/main" id="{97518DC7-73BA-4EBF-A8C4-0398307EAFA8}"/>
              </a:ext>
            </a:extLst>
          </p:cNvPr>
          <p:cNvSpPr/>
          <p:nvPr/>
        </p:nvSpPr>
        <p:spPr>
          <a:xfrm>
            <a:off x="2319299" y="3205005"/>
            <a:ext cx="905501" cy="44798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40;p15">
            <a:extLst>
              <a:ext uri="{FF2B5EF4-FFF2-40B4-BE49-F238E27FC236}">
                <a16:creationId xmlns:a16="http://schemas.microsoft.com/office/drawing/2014/main" id="{C78DED66-42B1-45A7-BE39-640ADEE8269B}"/>
              </a:ext>
            </a:extLst>
          </p:cNvPr>
          <p:cNvSpPr/>
          <p:nvPr/>
        </p:nvSpPr>
        <p:spPr>
          <a:xfrm>
            <a:off x="2028090" y="4119901"/>
            <a:ext cx="1513347" cy="37279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41;p15">
            <a:extLst>
              <a:ext uri="{FF2B5EF4-FFF2-40B4-BE49-F238E27FC236}">
                <a16:creationId xmlns:a16="http://schemas.microsoft.com/office/drawing/2014/main" id="{20866077-5EE3-4744-8272-D5C54317B33C}"/>
              </a:ext>
            </a:extLst>
          </p:cNvPr>
          <p:cNvSpPr/>
          <p:nvPr/>
        </p:nvSpPr>
        <p:spPr>
          <a:xfrm>
            <a:off x="1088123" y="5298099"/>
            <a:ext cx="1513347" cy="37279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42;p15">
            <a:extLst>
              <a:ext uri="{FF2B5EF4-FFF2-40B4-BE49-F238E27FC236}">
                <a16:creationId xmlns:a16="http://schemas.microsoft.com/office/drawing/2014/main" id="{A7978090-9A01-47E3-B96D-C0643FD461A9}"/>
              </a:ext>
            </a:extLst>
          </p:cNvPr>
          <p:cNvSpPr/>
          <p:nvPr/>
        </p:nvSpPr>
        <p:spPr>
          <a:xfrm>
            <a:off x="3066172" y="5298099"/>
            <a:ext cx="1513347" cy="51435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44;p15">
            <a:extLst>
              <a:ext uri="{FF2B5EF4-FFF2-40B4-BE49-F238E27FC236}">
                <a16:creationId xmlns:a16="http://schemas.microsoft.com/office/drawing/2014/main" id="{D1656E8F-8FC8-4F14-BC1C-ECD0B4E27246}"/>
              </a:ext>
            </a:extLst>
          </p:cNvPr>
          <p:cNvSpPr/>
          <p:nvPr/>
        </p:nvSpPr>
        <p:spPr>
          <a:xfrm>
            <a:off x="6860506" y="2939628"/>
            <a:ext cx="1626143" cy="58954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45;p15">
            <a:extLst>
              <a:ext uri="{FF2B5EF4-FFF2-40B4-BE49-F238E27FC236}">
                <a16:creationId xmlns:a16="http://schemas.microsoft.com/office/drawing/2014/main" id="{8ACB022B-1197-4230-A2A2-E7DA39F8C9D1}"/>
              </a:ext>
            </a:extLst>
          </p:cNvPr>
          <p:cNvSpPr/>
          <p:nvPr/>
        </p:nvSpPr>
        <p:spPr>
          <a:xfrm>
            <a:off x="5371298" y="4381329"/>
            <a:ext cx="1250156" cy="42035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46;p15">
            <a:extLst>
              <a:ext uri="{FF2B5EF4-FFF2-40B4-BE49-F238E27FC236}">
                <a16:creationId xmlns:a16="http://schemas.microsoft.com/office/drawing/2014/main" id="{D6A92021-694C-4CED-AE36-C96A0228AE40}"/>
              </a:ext>
            </a:extLst>
          </p:cNvPr>
          <p:cNvSpPr/>
          <p:nvPr/>
        </p:nvSpPr>
        <p:spPr>
          <a:xfrm>
            <a:off x="7048500" y="4359328"/>
            <a:ext cx="1250156" cy="42035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47;p15">
            <a:extLst>
              <a:ext uri="{FF2B5EF4-FFF2-40B4-BE49-F238E27FC236}">
                <a16:creationId xmlns:a16="http://schemas.microsoft.com/office/drawing/2014/main" id="{170A4858-9E87-4984-B084-4B59E597A94C}"/>
              </a:ext>
            </a:extLst>
          </p:cNvPr>
          <p:cNvSpPr/>
          <p:nvPr/>
        </p:nvSpPr>
        <p:spPr>
          <a:xfrm>
            <a:off x="8643310" y="4381329"/>
            <a:ext cx="1250156" cy="42035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148;p15">
            <a:extLst>
              <a:ext uri="{FF2B5EF4-FFF2-40B4-BE49-F238E27FC236}">
                <a16:creationId xmlns:a16="http://schemas.microsoft.com/office/drawing/2014/main" id="{BBDBC402-FFD3-4427-8695-C41EFCB06D1F}"/>
              </a:ext>
            </a:extLst>
          </p:cNvPr>
          <p:cNvCxnSpPr>
            <a:stCxn id="63" idx="2"/>
            <a:endCxn id="67" idx="0"/>
          </p:cNvCxnSpPr>
          <p:nvPr/>
        </p:nvCxnSpPr>
        <p:spPr>
          <a:xfrm flipH="1">
            <a:off x="811896" y="2222457"/>
            <a:ext cx="1032900" cy="9825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149;p15">
            <a:extLst>
              <a:ext uri="{FF2B5EF4-FFF2-40B4-BE49-F238E27FC236}">
                <a16:creationId xmlns:a16="http://schemas.microsoft.com/office/drawing/2014/main" id="{886A7640-DDD0-48A5-9D70-C56E69C93DD6}"/>
              </a:ext>
            </a:extLst>
          </p:cNvPr>
          <p:cNvCxnSpPr>
            <a:stCxn id="63" idx="2"/>
            <a:endCxn id="68" idx="0"/>
          </p:cNvCxnSpPr>
          <p:nvPr/>
        </p:nvCxnSpPr>
        <p:spPr>
          <a:xfrm>
            <a:off x="1844796" y="2222457"/>
            <a:ext cx="927300" cy="9825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150;p15">
            <a:extLst>
              <a:ext uri="{FF2B5EF4-FFF2-40B4-BE49-F238E27FC236}">
                <a16:creationId xmlns:a16="http://schemas.microsoft.com/office/drawing/2014/main" id="{DDF77B5D-9041-4335-AA59-51FC3502F583}"/>
              </a:ext>
            </a:extLst>
          </p:cNvPr>
          <p:cNvCxnSpPr>
            <a:stCxn id="68" idx="2"/>
            <a:endCxn id="69" idx="0"/>
          </p:cNvCxnSpPr>
          <p:nvPr/>
        </p:nvCxnSpPr>
        <p:spPr>
          <a:xfrm>
            <a:off x="2772050" y="3652994"/>
            <a:ext cx="12600" cy="4668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151;p15">
            <a:extLst>
              <a:ext uri="{FF2B5EF4-FFF2-40B4-BE49-F238E27FC236}">
                <a16:creationId xmlns:a16="http://schemas.microsoft.com/office/drawing/2014/main" id="{BADC833A-1A20-4757-86CA-4DB8328B6E8D}"/>
              </a:ext>
            </a:extLst>
          </p:cNvPr>
          <p:cNvCxnSpPr>
            <a:cxnSpLocks/>
            <a:stCxn id="53" idx="2"/>
            <a:endCxn id="70" idx="0"/>
          </p:cNvCxnSpPr>
          <p:nvPr/>
        </p:nvCxnSpPr>
        <p:spPr>
          <a:xfrm flipH="1">
            <a:off x="1844797" y="4982087"/>
            <a:ext cx="1028681" cy="316012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152;p15">
            <a:extLst>
              <a:ext uri="{FF2B5EF4-FFF2-40B4-BE49-F238E27FC236}">
                <a16:creationId xmlns:a16="http://schemas.microsoft.com/office/drawing/2014/main" id="{0B04710F-F0B0-49D7-A7EA-C6088D5688FF}"/>
              </a:ext>
            </a:extLst>
          </p:cNvPr>
          <p:cNvCxnSpPr>
            <a:cxnSpLocks/>
            <a:stCxn id="53" idx="2"/>
            <a:endCxn id="71" idx="0"/>
          </p:cNvCxnSpPr>
          <p:nvPr/>
        </p:nvCxnSpPr>
        <p:spPr>
          <a:xfrm>
            <a:off x="2873478" y="4982087"/>
            <a:ext cx="949368" cy="316012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153;p15">
            <a:extLst>
              <a:ext uri="{FF2B5EF4-FFF2-40B4-BE49-F238E27FC236}">
                <a16:creationId xmlns:a16="http://schemas.microsoft.com/office/drawing/2014/main" id="{98BB7B56-9CD2-4115-B097-5CE6C544AB27}"/>
              </a:ext>
            </a:extLst>
          </p:cNvPr>
          <p:cNvCxnSpPr>
            <a:stCxn id="71" idx="2"/>
          </p:cNvCxnSpPr>
          <p:nvPr/>
        </p:nvCxnSpPr>
        <p:spPr>
          <a:xfrm flipH="1">
            <a:off x="2818746" y="5812449"/>
            <a:ext cx="1004100" cy="2439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154;p15">
            <a:extLst>
              <a:ext uri="{FF2B5EF4-FFF2-40B4-BE49-F238E27FC236}">
                <a16:creationId xmlns:a16="http://schemas.microsoft.com/office/drawing/2014/main" id="{5C7F855B-93A4-415A-A29F-D073DB119A19}"/>
              </a:ext>
            </a:extLst>
          </p:cNvPr>
          <p:cNvCxnSpPr>
            <a:stCxn id="70" idx="2"/>
          </p:cNvCxnSpPr>
          <p:nvPr/>
        </p:nvCxnSpPr>
        <p:spPr>
          <a:xfrm>
            <a:off x="1844797" y="5670891"/>
            <a:ext cx="973800" cy="3855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155;p15">
            <a:extLst>
              <a:ext uri="{FF2B5EF4-FFF2-40B4-BE49-F238E27FC236}">
                <a16:creationId xmlns:a16="http://schemas.microsoft.com/office/drawing/2014/main" id="{BB0417D5-C733-41B5-99B7-0519C3C69882}"/>
              </a:ext>
            </a:extLst>
          </p:cNvPr>
          <p:cNvCxnSpPr>
            <a:stCxn id="65" idx="2"/>
            <a:endCxn id="72" idx="0"/>
          </p:cNvCxnSpPr>
          <p:nvPr/>
        </p:nvCxnSpPr>
        <p:spPr>
          <a:xfrm>
            <a:off x="7640002" y="2222457"/>
            <a:ext cx="33600" cy="7173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156;p15">
            <a:extLst>
              <a:ext uri="{FF2B5EF4-FFF2-40B4-BE49-F238E27FC236}">
                <a16:creationId xmlns:a16="http://schemas.microsoft.com/office/drawing/2014/main" id="{789F166A-BF5D-4D77-84CE-9A75827D1ED7}"/>
              </a:ext>
            </a:extLst>
          </p:cNvPr>
          <p:cNvCxnSpPr>
            <a:stCxn id="72" idx="2"/>
            <a:endCxn id="73" idx="0"/>
          </p:cNvCxnSpPr>
          <p:nvPr/>
        </p:nvCxnSpPr>
        <p:spPr>
          <a:xfrm flipH="1">
            <a:off x="5996278" y="3529175"/>
            <a:ext cx="1677300" cy="8523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" name="Google Shape;157;p15">
            <a:extLst>
              <a:ext uri="{FF2B5EF4-FFF2-40B4-BE49-F238E27FC236}">
                <a16:creationId xmlns:a16="http://schemas.microsoft.com/office/drawing/2014/main" id="{91C51DB0-B359-4494-BD27-CFC463CB7509}"/>
              </a:ext>
            </a:extLst>
          </p:cNvPr>
          <p:cNvCxnSpPr>
            <a:stCxn id="72" idx="2"/>
            <a:endCxn id="74" idx="0"/>
          </p:cNvCxnSpPr>
          <p:nvPr/>
        </p:nvCxnSpPr>
        <p:spPr>
          <a:xfrm>
            <a:off x="7673578" y="3529175"/>
            <a:ext cx="0" cy="8301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158;p15">
            <a:extLst>
              <a:ext uri="{FF2B5EF4-FFF2-40B4-BE49-F238E27FC236}">
                <a16:creationId xmlns:a16="http://schemas.microsoft.com/office/drawing/2014/main" id="{80D2272B-03C5-4C45-98BE-6AC382707B91}"/>
              </a:ext>
            </a:extLst>
          </p:cNvPr>
          <p:cNvCxnSpPr>
            <a:stCxn id="72" idx="2"/>
            <a:endCxn id="75" idx="0"/>
          </p:cNvCxnSpPr>
          <p:nvPr/>
        </p:nvCxnSpPr>
        <p:spPr>
          <a:xfrm>
            <a:off x="7673578" y="3529175"/>
            <a:ext cx="1594800" cy="8523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그림 86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82C103D0-6A7E-410D-BB12-F1E59B8FE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153" y="285533"/>
            <a:ext cx="1302157" cy="12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2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3B076506-7C99-491F-8D0E-E23366128FF7}"/>
              </a:ext>
            </a:extLst>
          </p:cNvPr>
          <p:cNvSpPr/>
          <p:nvPr/>
        </p:nvSpPr>
        <p:spPr>
          <a:xfrm>
            <a:off x="44656" y="1204176"/>
            <a:ext cx="12147343" cy="5480098"/>
          </a:xfrm>
          <a:prstGeom prst="rect">
            <a:avLst/>
          </a:prstGeom>
          <a:noFill/>
          <a:ln w="38100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66700" y="444648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플로우 차트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66700" y="960476"/>
            <a:ext cx="20955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164;p16">
            <a:extLst>
              <a:ext uri="{FF2B5EF4-FFF2-40B4-BE49-F238E27FC236}">
                <a16:creationId xmlns:a16="http://schemas.microsoft.com/office/drawing/2014/main" id="{0C77485A-E453-46EA-AA2B-AFB16505398E}"/>
              </a:ext>
            </a:extLst>
          </p:cNvPr>
          <p:cNvSpPr/>
          <p:nvPr/>
        </p:nvSpPr>
        <p:spPr>
          <a:xfrm>
            <a:off x="4921040" y="950620"/>
            <a:ext cx="2519112" cy="60784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64A8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65;p16">
            <a:extLst>
              <a:ext uri="{FF2B5EF4-FFF2-40B4-BE49-F238E27FC236}">
                <a16:creationId xmlns:a16="http://schemas.microsoft.com/office/drawing/2014/main" id="{D601855B-7761-4AB2-8CFB-B2F2A9F35238}"/>
              </a:ext>
            </a:extLst>
          </p:cNvPr>
          <p:cNvSpPr txBox="1"/>
          <p:nvPr/>
        </p:nvSpPr>
        <p:spPr>
          <a:xfrm>
            <a:off x="5143500" y="399172"/>
            <a:ext cx="1905000" cy="48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Chart</a:t>
            </a:r>
            <a:endParaRPr sz="2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66;p16">
            <a:extLst>
              <a:ext uri="{FF2B5EF4-FFF2-40B4-BE49-F238E27FC236}">
                <a16:creationId xmlns:a16="http://schemas.microsoft.com/office/drawing/2014/main" id="{F93C9679-E258-499E-A91E-A62907754D9F}"/>
              </a:ext>
            </a:extLst>
          </p:cNvPr>
          <p:cNvSpPr txBox="1"/>
          <p:nvPr/>
        </p:nvSpPr>
        <p:spPr>
          <a:xfrm>
            <a:off x="292145" y="1765258"/>
            <a:ext cx="1475695" cy="36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rPr>
              <a:t>1. 회원 정보 </a:t>
            </a:r>
            <a:endParaRPr sz="1800" b="1" i="0" u="none" strike="noStrike" cap="none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67;p16">
            <a:extLst>
              <a:ext uri="{FF2B5EF4-FFF2-40B4-BE49-F238E27FC236}">
                <a16:creationId xmlns:a16="http://schemas.microsoft.com/office/drawing/2014/main" id="{23D8571A-387F-4BC3-BBEE-EA223866C74D}"/>
              </a:ext>
            </a:extLst>
          </p:cNvPr>
          <p:cNvSpPr txBox="1"/>
          <p:nvPr/>
        </p:nvSpPr>
        <p:spPr>
          <a:xfrm>
            <a:off x="2370596" y="1765258"/>
            <a:ext cx="1468755" cy="36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rPr>
              <a:t>2. 판매 정보 </a:t>
            </a:r>
            <a:endParaRPr sz="1800" b="1" i="0" u="none" strike="noStrike" cap="none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68;p16">
            <a:extLst>
              <a:ext uri="{FF2B5EF4-FFF2-40B4-BE49-F238E27FC236}">
                <a16:creationId xmlns:a16="http://schemas.microsoft.com/office/drawing/2014/main" id="{9DE2D619-2A1C-411E-A344-C41B53292FEA}"/>
              </a:ext>
            </a:extLst>
          </p:cNvPr>
          <p:cNvSpPr txBox="1"/>
          <p:nvPr/>
        </p:nvSpPr>
        <p:spPr>
          <a:xfrm>
            <a:off x="2102341" y="3279316"/>
            <a:ext cx="1817270" cy="3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판매 전체 리스트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69;p16">
            <a:extLst>
              <a:ext uri="{FF2B5EF4-FFF2-40B4-BE49-F238E27FC236}">
                <a16:creationId xmlns:a16="http://schemas.microsoft.com/office/drawing/2014/main" id="{463954AE-621D-4C0D-B748-F280525F83FB}"/>
              </a:ext>
            </a:extLst>
          </p:cNvPr>
          <p:cNvSpPr txBox="1"/>
          <p:nvPr/>
        </p:nvSpPr>
        <p:spPr>
          <a:xfrm>
            <a:off x="5102017" y="1019551"/>
            <a:ext cx="2486149" cy="35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 모드 화면 1/2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71;p16">
            <a:extLst>
              <a:ext uri="{FF2B5EF4-FFF2-40B4-BE49-F238E27FC236}">
                <a16:creationId xmlns:a16="http://schemas.microsoft.com/office/drawing/2014/main" id="{2271B729-5104-4160-9EF5-3CE3DC244EF8}"/>
              </a:ext>
            </a:extLst>
          </p:cNvPr>
          <p:cNvSpPr txBox="1"/>
          <p:nvPr/>
        </p:nvSpPr>
        <p:spPr>
          <a:xfrm>
            <a:off x="4811378" y="3429000"/>
            <a:ext cx="1284622" cy="54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현재 시판 메뉴 조회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74;p16">
            <a:extLst>
              <a:ext uri="{FF2B5EF4-FFF2-40B4-BE49-F238E27FC236}">
                <a16:creationId xmlns:a16="http://schemas.microsoft.com/office/drawing/2014/main" id="{03F8AFDB-091D-49F5-B1C1-88F73A4E0E73}"/>
              </a:ext>
            </a:extLst>
          </p:cNvPr>
          <p:cNvSpPr txBox="1"/>
          <p:nvPr/>
        </p:nvSpPr>
        <p:spPr>
          <a:xfrm>
            <a:off x="2102341" y="3827797"/>
            <a:ext cx="1817270" cy="29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(2) 당일 총 판매액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75;p16">
            <a:extLst>
              <a:ext uri="{FF2B5EF4-FFF2-40B4-BE49-F238E27FC236}">
                <a16:creationId xmlns:a16="http://schemas.microsoft.com/office/drawing/2014/main" id="{BD7E4723-41AC-4A79-BD3C-BCDBBA0BF580}"/>
              </a:ext>
            </a:extLst>
          </p:cNvPr>
          <p:cNvSpPr txBox="1"/>
          <p:nvPr/>
        </p:nvSpPr>
        <p:spPr>
          <a:xfrm>
            <a:off x="2102341" y="4436122"/>
            <a:ext cx="2155658" cy="30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(3) 당일 메뉴별 판매액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76;p16">
            <a:extLst>
              <a:ext uri="{FF2B5EF4-FFF2-40B4-BE49-F238E27FC236}">
                <a16:creationId xmlns:a16="http://schemas.microsoft.com/office/drawing/2014/main" id="{53A036A2-4428-4941-8921-E0CA79222C66}"/>
              </a:ext>
            </a:extLst>
          </p:cNvPr>
          <p:cNvSpPr txBox="1"/>
          <p:nvPr/>
        </p:nvSpPr>
        <p:spPr>
          <a:xfrm>
            <a:off x="2102341" y="5067315"/>
            <a:ext cx="2005264" cy="30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(4) 판매 상품 BEST 3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85;p16">
            <a:extLst>
              <a:ext uri="{FF2B5EF4-FFF2-40B4-BE49-F238E27FC236}">
                <a16:creationId xmlns:a16="http://schemas.microsoft.com/office/drawing/2014/main" id="{FC04499E-BCD3-4EC9-9B75-A9BC4FDF0918}"/>
              </a:ext>
            </a:extLst>
          </p:cNvPr>
          <p:cNvSpPr/>
          <p:nvPr/>
        </p:nvSpPr>
        <p:spPr>
          <a:xfrm>
            <a:off x="90025" y="1698332"/>
            <a:ext cx="1879933" cy="43865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86;p16">
            <a:extLst>
              <a:ext uri="{FF2B5EF4-FFF2-40B4-BE49-F238E27FC236}">
                <a16:creationId xmlns:a16="http://schemas.microsoft.com/office/drawing/2014/main" id="{B28A76F1-EDDD-42DC-99AE-AF41268E0EE0}"/>
              </a:ext>
            </a:extLst>
          </p:cNvPr>
          <p:cNvSpPr/>
          <p:nvPr/>
        </p:nvSpPr>
        <p:spPr>
          <a:xfrm>
            <a:off x="2227671" y="1729150"/>
            <a:ext cx="1879933" cy="43865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87;p16">
            <a:extLst>
              <a:ext uri="{FF2B5EF4-FFF2-40B4-BE49-F238E27FC236}">
                <a16:creationId xmlns:a16="http://schemas.microsoft.com/office/drawing/2014/main" id="{47AB66CE-8A9D-4DF3-B75A-77D006249019}"/>
              </a:ext>
            </a:extLst>
          </p:cNvPr>
          <p:cNvSpPr/>
          <p:nvPr/>
        </p:nvSpPr>
        <p:spPr>
          <a:xfrm>
            <a:off x="6985785" y="1729151"/>
            <a:ext cx="1879933" cy="43865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88;p16">
            <a:extLst>
              <a:ext uri="{FF2B5EF4-FFF2-40B4-BE49-F238E27FC236}">
                <a16:creationId xmlns:a16="http://schemas.microsoft.com/office/drawing/2014/main" id="{1F70E6D3-C5A1-4CC7-97CE-50FC223D6D42}"/>
              </a:ext>
            </a:extLst>
          </p:cNvPr>
          <p:cNvSpPr/>
          <p:nvPr/>
        </p:nvSpPr>
        <p:spPr>
          <a:xfrm>
            <a:off x="2013189" y="3244415"/>
            <a:ext cx="2094415" cy="36916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89;p16">
            <a:extLst>
              <a:ext uri="{FF2B5EF4-FFF2-40B4-BE49-F238E27FC236}">
                <a16:creationId xmlns:a16="http://schemas.microsoft.com/office/drawing/2014/main" id="{56B5805F-6FD0-4192-B8F3-A0922E272D2F}"/>
              </a:ext>
            </a:extLst>
          </p:cNvPr>
          <p:cNvSpPr/>
          <p:nvPr/>
        </p:nvSpPr>
        <p:spPr>
          <a:xfrm>
            <a:off x="2013189" y="3827797"/>
            <a:ext cx="2094415" cy="36916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90;p16">
            <a:extLst>
              <a:ext uri="{FF2B5EF4-FFF2-40B4-BE49-F238E27FC236}">
                <a16:creationId xmlns:a16="http://schemas.microsoft.com/office/drawing/2014/main" id="{43018B2C-6522-4455-A5D0-DEF0B54850C6}"/>
              </a:ext>
            </a:extLst>
          </p:cNvPr>
          <p:cNvSpPr/>
          <p:nvPr/>
        </p:nvSpPr>
        <p:spPr>
          <a:xfrm>
            <a:off x="2013189" y="4401753"/>
            <a:ext cx="2094415" cy="36916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91;p16">
            <a:extLst>
              <a:ext uri="{FF2B5EF4-FFF2-40B4-BE49-F238E27FC236}">
                <a16:creationId xmlns:a16="http://schemas.microsoft.com/office/drawing/2014/main" id="{5DC7395C-648E-4999-A4E7-E8DAFC9016FC}"/>
              </a:ext>
            </a:extLst>
          </p:cNvPr>
          <p:cNvSpPr/>
          <p:nvPr/>
        </p:nvSpPr>
        <p:spPr>
          <a:xfrm>
            <a:off x="2013189" y="5067315"/>
            <a:ext cx="2094415" cy="36916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02;p16">
            <a:extLst>
              <a:ext uri="{FF2B5EF4-FFF2-40B4-BE49-F238E27FC236}">
                <a16:creationId xmlns:a16="http://schemas.microsoft.com/office/drawing/2014/main" id="{6A972DDC-5F8A-4B54-BFE3-B84599475C1C}"/>
              </a:ext>
            </a:extLst>
          </p:cNvPr>
          <p:cNvSpPr/>
          <p:nvPr/>
        </p:nvSpPr>
        <p:spPr>
          <a:xfrm>
            <a:off x="11271864" y="6021109"/>
            <a:ext cx="920135" cy="31411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203;p16">
            <a:extLst>
              <a:ext uri="{FF2B5EF4-FFF2-40B4-BE49-F238E27FC236}">
                <a16:creationId xmlns:a16="http://schemas.microsoft.com/office/drawing/2014/main" id="{01B34C57-0F6D-40CA-A316-1394369E8FFA}"/>
              </a:ext>
            </a:extLst>
          </p:cNvPr>
          <p:cNvCxnSpPr>
            <a:stCxn id="38" idx="2"/>
          </p:cNvCxnSpPr>
          <p:nvPr/>
        </p:nvCxnSpPr>
        <p:spPr>
          <a:xfrm>
            <a:off x="3167638" y="2167801"/>
            <a:ext cx="12600" cy="9492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204;p16">
            <a:extLst>
              <a:ext uri="{FF2B5EF4-FFF2-40B4-BE49-F238E27FC236}">
                <a16:creationId xmlns:a16="http://schemas.microsoft.com/office/drawing/2014/main" id="{0F7B7282-6D1D-4866-B8A5-4BE1D1E7925C}"/>
              </a:ext>
            </a:extLst>
          </p:cNvPr>
          <p:cNvSpPr/>
          <p:nvPr/>
        </p:nvSpPr>
        <p:spPr>
          <a:xfrm>
            <a:off x="1859893" y="3117132"/>
            <a:ext cx="2398105" cy="2456446"/>
          </a:xfrm>
          <a:prstGeom prst="rect">
            <a:avLst/>
          </a:prstGeom>
          <a:noFill/>
          <a:ln w="19050" cap="flat" cmpd="sng">
            <a:solidFill>
              <a:srgbClr val="B2B2B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35ACC73-BFDE-425D-8065-06BD73B11275}"/>
              </a:ext>
            </a:extLst>
          </p:cNvPr>
          <p:cNvGrpSpPr/>
          <p:nvPr/>
        </p:nvGrpSpPr>
        <p:grpSpPr>
          <a:xfrm>
            <a:off x="4617694" y="1743090"/>
            <a:ext cx="7615594" cy="4569972"/>
            <a:chOff x="4728566" y="1765256"/>
            <a:chExt cx="7615594" cy="4569972"/>
          </a:xfrm>
        </p:grpSpPr>
        <p:sp>
          <p:nvSpPr>
            <p:cNvPr id="15" name="Google Shape;170;p16">
              <a:extLst>
                <a:ext uri="{FF2B5EF4-FFF2-40B4-BE49-F238E27FC236}">
                  <a16:creationId xmlns:a16="http://schemas.microsoft.com/office/drawing/2014/main" id="{6D85F473-3E86-41D4-9F66-6A343C64324E}"/>
                </a:ext>
              </a:extLst>
            </p:cNvPr>
            <p:cNvSpPr txBox="1"/>
            <p:nvPr/>
          </p:nvSpPr>
          <p:spPr>
            <a:xfrm>
              <a:off x="7224711" y="1765256"/>
              <a:ext cx="142767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i="0" u="none" strike="noStrike" cap="none" dirty="0">
                  <a:solidFill>
                    <a:srgbClr val="238B62"/>
                  </a:solidFill>
                  <a:latin typeface="Arial"/>
                  <a:ea typeface="Arial"/>
                  <a:cs typeface="Arial"/>
                  <a:sym typeface="Arial"/>
                </a:rPr>
                <a:t>3. 메뉴 관리</a:t>
              </a:r>
              <a:endParaRPr sz="1800" b="1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2;p16">
              <a:extLst>
                <a:ext uri="{FF2B5EF4-FFF2-40B4-BE49-F238E27FC236}">
                  <a16:creationId xmlns:a16="http://schemas.microsoft.com/office/drawing/2014/main" id="{FCBC3B07-1516-450A-9ECA-E5F091ACF4C8}"/>
                </a:ext>
              </a:extLst>
            </p:cNvPr>
            <p:cNvSpPr txBox="1"/>
            <p:nvPr/>
          </p:nvSpPr>
          <p:spPr>
            <a:xfrm>
              <a:off x="6471986" y="3429000"/>
              <a:ext cx="1284621" cy="312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(2) 메뉴 추가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73;p16">
              <a:extLst>
                <a:ext uri="{FF2B5EF4-FFF2-40B4-BE49-F238E27FC236}">
                  <a16:creationId xmlns:a16="http://schemas.microsoft.com/office/drawing/2014/main" id="{29E4647F-1849-4880-B423-B4BC434FC177}"/>
                </a:ext>
              </a:extLst>
            </p:cNvPr>
            <p:cNvSpPr txBox="1"/>
            <p:nvPr/>
          </p:nvSpPr>
          <p:spPr>
            <a:xfrm>
              <a:off x="10460579" y="3429000"/>
              <a:ext cx="1368542" cy="312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(4) 메뉴 삭제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77;p16">
              <a:extLst>
                <a:ext uri="{FF2B5EF4-FFF2-40B4-BE49-F238E27FC236}">
                  <a16:creationId xmlns:a16="http://schemas.microsoft.com/office/drawing/2014/main" id="{847BECAA-24E9-4B24-B368-67E899A775CE}"/>
                </a:ext>
              </a:extLst>
            </p:cNvPr>
            <p:cNvSpPr txBox="1"/>
            <p:nvPr/>
          </p:nvSpPr>
          <p:spPr>
            <a:xfrm>
              <a:off x="8358186" y="3429000"/>
              <a:ext cx="1272090" cy="312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(3) 메뉴 수정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78;p16">
              <a:extLst>
                <a:ext uri="{FF2B5EF4-FFF2-40B4-BE49-F238E27FC236}">
                  <a16:creationId xmlns:a16="http://schemas.microsoft.com/office/drawing/2014/main" id="{23E6BCC3-C539-4CF3-A1DA-B1008D64EB5A}"/>
                </a:ext>
              </a:extLst>
            </p:cNvPr>
            <p:cNvSpPr txBox="1"/>
            <p:nvPr/>
          </p:nvSpPr>
          <p:spPr>
            <a:xfrm>
              <a:off x="6388280" y="4586338"/>
              <a:ext cx="1520487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새 메뉴의 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이름, 가격 등록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79;p16">
              <a:extLst>
                <a:ext uri="{FF2B5EF4-FFF2-40B4-BE49-F238E27FC236}">
                  <a16:creationId xmlns:a16="http://schemas.microsoft.com/office/drawing/2014/main" id="{F1BA49D9-8278-40FA-95AE-620F2762FC1E}"/>
                </a:ext>
              </a:extLst>
            </p:cNvPr>
            <p:cNvSpPr txBox="1"/>
            <p:nvPr/>
          </p:nvSpPr>
          <p:spPr>
            <a:xfrm>
              <a:off x="8458451" y="4535579"/>
              <a:ext cx="1241947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기존 메뉴 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 입력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 중복 체크</a:t>
              </a:r>
              <a:endParaRPr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0;p16">
              <a:extLst>
                <a:ext uri="{FF2B5EF4-FFF2-40B4-BE49-F238E27FC236}">
                  <a16:creationId xmlns:a16="http://schemas.microsoft.com/office/drawing/2014/main" id="{E96EE83B-C64B-430F-BA64-FC82C129607A}"/>
                </a:ext>
              </a:extLst>
            </p:cNvPr>
            <p:cNvSpPr txBox="1"/>
            <p:nvPr/>
          </p:nvSpPr>
          <p:spPr>
            <a:xfrm>
              <a:off x="7925752" y="6018101"/>
              <a:ext cx="939968" cy="285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수정 실패</a:t>
              </a:r>
              <a:endPara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1;p16">
              <a:extLst>
                <a:ext uri="{FF2B5EF4-FFF2-40B4-BE49-F238E27FC236}">
                  <a16:creationId xmlns:a16="http://schemas.microsoft.com/office/drawing/2014/main" id="{14FAB9A5-EA69-4070-BB29-2FEE7759E92D}"/>
                </a:ext>
              </a:extLst>
            </p:cNvPr>
            <p:cNvSpPr txBox="1"/>
            <p:nvPr/>
          </p:nvSpPr>
          <p:spPr>
            <a:xfrm>
              <a:off x="9063163" y="6020858"/>
              <a:ext cx="1134226" cy="282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수정 성공</a:t>
              </a:r>
              <a:endPara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2;p16">
              <a:extLst>
                <a:ext uri="{FF2B5EF4-FFF2-40B4-BE49-F238E27FC236}">
                  <a16:creationId xmlns:a16="http://schemas.microsoft.com/office/drawing/2014/main" id="{F56A650A-6519-4515-8518-C5CAC718FB2B}"/>
                </a:ext>
              </a:extLst>
            </p:cNvPr>
            <p:cNvSpPr txBox="1"/>
            <p:nvPr/>
          </p:nvSpPr>
          <p:spPr>
            <a:xfrm>
              <a:off x="10558938" y="4526618"/>
              <a:ext cx="1270181" cy="940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기존 메뉴 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 입력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 중복 체크</a:t>
              </a:r>
              <a:endParaRPr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3;p16">
              <a:extLst>
                <a:ext uri="{FF2B5EF4-FFF2-40B4-BE49-F238E27FC236}">
                  <a16:creationId xmlns:a16="http://schemas.microsoft.com/office/drawing/2014/main" id="{525E99A8-986D-4D5F-A2EF-FF09A3FEA517}"/>
                </a:ext>
              </a:extLst>
            </p:cNvPr>
            <p:cNvSpPr txBox="1"/>
            <p:nvPr/>
          </p:nvSpPr>
          <p:spPr>
            <a:xfrm>
              <a:off x="10241330" y="6021109"/>
              <a:ext cx="1030078" cy="282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수정 실패</a:t>
              </a:r>
              <a:endPara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4;p16">
              <a:extLst>
                <a:ext uri="{FF2B5EF4-FFF2-40B4-BE49-F238E27FC236}">
                  <a16:creationId xmlns:a16="http://schemas.microsoft.com/office/drawing/2014/main" id="{D63D70AC-A16A-472C-93CB-5AFF029DA472}"/>
                </a:ext>
              </a:extLst>
            </p:cNvPr>
            <p:cNvSpPr txBox="1"/>
            <p:nvPr/>
          </p:nvSpPr>
          <p:spPr>
            <a:xfrm>
              <a:off x="11314082" y="6021109"/>
              <a:ext cx="1030078" cy="282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수정 실패</a:t>
              </a:r>
              <a:endPara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92;p16">
              <a:extLst>
                <a:ext uri="{FF2B5EF4-FFF2-40B4-BE49-F238E27FC236}">
                  <a16:creationId xmlns:a16="http://schemas.microsoft.com/office/drawing/2014/main" id="{774CB0CE-7988-4BC7-B5DE-9C27F093A220}"/>
                </a:ext>
              </a:extLst>
            </p:cNvPr>
            <p:cNvSpPr/>
            <p:nvPr/>
          </p:nvSpPr>
          <p:spPr>
            <a:xfrm>
              <a:off x="4728566" y="3429000"/>
              <a:ext cx="1452030" cy="58338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93;p16">
              <a:extLst>
                <a:ext uri="{FF2B5EF4-FFF2-40B4-BE49-F238E27FC236}">
                  <a16:creationId xmlns:a16="http://schemas.microsoft.com/office/drawing/2014/main" id="{4DE31E50-858D-4435-83C0-BCBA467A8FB8}"/>
                </a:ext>
              </a:extLst>
            </p:cNvPr>
            <p:cNvSpPr/>
            <p:nvPr/>
          </p:nvSpPr>
          <p:spPr>
            <a:xfrm>
              <a:off x="6388281" y="3429000"/>
              <a:ext cx="1452030" cy="58338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94;p16">
              <a:extLst>
                <a:ext uri="{FF2B5EF4-FFF2-40B4-BE49-F238E27FC236}">
                  <a16:creationId xmlns:a16="http://schemas.microsoft.com/office/drawing/2014/main" id="{0F761DEC-A36A-402F-A67E-54D8AA791646}"/>
                </a:ext>
              </a:extLst>
            </p:cNvPr>
            <p:cNvSpPr/>
            <p:nvPr/>
          </p:nvSpPr>
          <p:spPr>
            <a:xfrm>
              <a:off x="8284775" y="3429000"/>
              <a:ext cx="1452030" cy="58338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95;p16">
              <a:extLst>
                <a:ext uri="{FF2B5EF4-FFF2-40B4-BE49-F238E27FC236}">
                  <a16:creationId xmlns:a16="http://schemas.microsoft.com/office/drawing/2014/main" id="{A1C06A97-0E09-48E6-B13A-0CA591C20B4F}"/>
                </a:ext>
              </a:extLst>
            </p:cNvPr>
            <p:cNvSpPr/>
            <p:nvPr/>
          </p:nvSpPr>
          <p:spPr>
            <a:xfrm>
              <a:off x="10377090" y="3429000"/>
              <a:ext cx="1452030" cy="58338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96;p16">
              <a:extLst>
                <a:ext uri="{FF2B5EF4-FFF2-40B4-BE49-F238E27FC236}">
                  <a16:creationId xmlns:a16="http://schemas.microsoft.com/office/drawing/2014/main" id="{D735920E-C71A-490A-BD17-E1C070B26838}"/>
                </a:ext>
              </a:extLst>
            </p:cNvPr>
            <p:cNvSpPr/>
            <p:nvPr/>
          </p:nvSpPr>
          <p:spPr>
            <a:xfrm>
              <a:off x="6388281" y="4535579"/>
              <a:ext cx="1452030" cy="58338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97;p16">
              <a:extLst>
                <a:ext uri="{FF2B5EF4-FFF2-40B4-BE49-F238E27FC236}">
                  <a16:creationId xmlns:a16="http://schemas.microsoft.com/office/drawing/2014/main" id="{0B5E032C-685C-4F8D-9878-67ABC300637B}"/>
                </a:ext>
              </a:extLst>
            </p:cNvPr>
            <p:cNvSpPr/>
            <p:nvPr/>
          </p:nvSpPr>
          <p:spPr>
            <a:xfrm>
              <a:off x="8271646" y="4535579"/>
              <a:ext cx="1452030" cy="58338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98;p16">
              <a:extLst>
                <a:ext uri="{FF2B5EF4-FFF2-40B4-BE49-F238E27FC236}">
                  <a16:creationId xmlns:a16="http://schemas.microsoft.com/office/drawing/2014/main" id="{A027A471-489A-4B8C-9255-00FC32816D45}"/>
                </a:ext>
              </a:extLst>
            </p:cNvPr>
            <p:cNvSpPr/>
            <p:nvPr/>
          </p:nvSpPr>
          <p:spPr>
            <a:xfrm>
              <a:off x="10377092" y="4483934"/>
              <a:ext cx="1452030" cy="58338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99;p16">
              <a:extLst>
                <a:ext uri="{FF2B5EF4-FFF2-40B4-BE49-F238E27FC236}">
                  <a16:creationId xmlns:a16="http://schemas.microsoft.com/office/drawing/2014/main" id="{81EF81AD-266D-4441-9876-222C50D53792}"/>
                </a:ext>
              </a:extLst>
            </p:cNvPr>
            <p:cNvSpPr/>
            <p:nvPr/>
          </p:nvSpPr>
          <p:spPr>
            <a:xfrm>
              <a:off x="7848363" y="6018101"/>
              <a:ext cx="920135" cy="31411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00;p16">
              <a:extLst>
                <a:ext uri="{FF2B5EF4-FFF2-40B4-BE49-F238E27FC236}">
                  <a16:creationId xmlns:a16="http://schemas.microsoft.com/office/drawing/2014/main" id="{D7A6C8F6-37C5-47B9-8AD8-45F371D75A6A}"/>
                </a:ext>
              </a:extLst>
            </p:cNvPr>
            <p:cNvSpPr/>
            <p:nvPr/>
          </p:nvSpPr>
          <p:spPr>
            <a:xfrm>
              <a:off x="8994232" y="6021109"/>
              <a:ext cx="920135" cy="31411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01;p16">
              <a:extLst>
                <a:ext uri="{FF2B5EF4-FFF2-40B4-BE49-F238E27FC236}">
                  <a16:creationId xmlns:a16="http://schemas.microsoft.com/office/drawing/2014/main" id="{78209490-62F8-4593-B7A8-5B5B2AF5E683}"/>
                </a:ext>
              </a:extLst>
            </p:cNvPr>
            <p:cNvSpPr/>
            <p:nvPr/>
          </p:nvSpPr>
          <p:spPr>
            <a:xfrm>
              <a:off x="10197390" y="6021109"/>
              <a:ext cx="920135" cy="31411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205;p16">
              <a:extLst>
                <a:ext uri="{FF2B5EF4-FFF2-40B4-BE49-F238E27FC236}">
                  <a16:creationId xmlns:a16="http://schemas.microsoft.com/office/drawing/2014/main" id="{CC3A6592-7D85-4B45-BA23-8E5805BB8D44}"/>
                </a:ext>
              </a:extLst>
            </p:cNvPr>
            <p:cNvCxnSpPr>
              <a:endCxn id="44" idx="0"/>
            </p:cNvCxnSpPr>
            <p:nvPr/>
          </p:nvCxnSpPr>
          <p:spPr>
            <a:xfrm flipH="1">
              <a:off x="5454581" y="2181300"/>
              <a:ext cx="2471100" cy="1247700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206;p16">
              <a:extLst>
                <a:ext uri="{FF2B5EF4-FFF2-40B4-BE49-F238E27FC236}">
                  <a16:creationId xmlns:a16="http://schemas.microsoft.com/office/drawing/2014/main" id="{8B6D52AD-E1EC-4A4F-899B-10E9572E1B4B}"/>
                </a:ext>
              </a:extLst>
            </p:cNvPr>
            <p:cNvCxnSpPr>
              <a:stCxn id="39" idx="2"/>
              <a:endCxn id="45" idx="0"/>
            </p:cNvCxnSpPr>
            <p:nvPr/>
          </p:nvCxnSpPr>
          <p:spPr>
            <a:xfrm flipH="1">
              <a:off x="7114252" y="2167802"/>
              <a:ext cx="811500" cy="1261200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207;p16">
              <a:extLst>
                <a:ext uri="{FF2B5EF4-FFF2-40B4-BE49-F238E27FC236}">
                  <a16:creationId xmlns:a16="http://schemas.microsoft.com/office/drawing/2014/main" id="{DEEDC53C-3EA2-4194-A44A-C30093577772}"/>
                </a:ext>
              </a:extLst>
            </p:cNvPr>
            <p:cNvCxnSpPr>
              <a:stCxn id="39" idx="2"/>
              <a:endCxn id="46" idx="0"/>
            </p:cNvCxnSpPr>
            <p:nvPr/>
          </p:nvCxnSpPr>
          <p:spPr>
            <a:xfrm>
              <a:off x="7925752" y="2167802"/>
              <a:ext cx="1085100" cy="1261200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208;p16">
              <a:extLst>
                <a:ext uri="{FF2B5EF4-FFF2-40B4-BE49-F238E27FC236}">
                  <a16:creationId xmlns:a16="http://schemas.microsoft.com/office/drawing/2014/main" id="{FAB14C20-1E95-43B1-8575-C6FF42AD92F5}"/>
                </a:ext>
              </a:extLst>
            </p:cNvPr>
            <p:cNvCxnSpPr>
              <a:stCxn id="39" idx="2"/>
              <a:endCxn id="47" idx="0"/>
            </p:cNvCxnSpPr>
            <p:nvPr/>
          </p:nvCxnSpPr>
          <p:spPr>
            <a:xfrm>
              <a:off x="7925752" y="2167802"/>
              <a:ext cx="3177300" cy="1261200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209;p16">
              <a:extLst>
                <a:ext uri="{FF2B5EF4-FFF2-40B4-BE49-F238E27FC236}">
                  <a16:creationId xmlns:a16="http://schemas.microsoft.com/office/drawing/2014/main" id="{928BBAF1-6BA6-4E68-8428-51AC69F564CE}"/>
                </a:ext>
              </a:extLst>
            </p:cNvPr>
            <p:cNvCxnSpPr>
              <a:stCxn id="45" idx="2"/>
              <a:endCxn id="48" idx="0"/>
            </p:cNvCxnSpPr>
            <p:nvPr/>
          </p:nvCxnSpPr>
          <p:spPr>
            <a:xfrm>
              <a:off x="7114296" y="4012381"/>
              <a:ext cx="0" cy="523200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210;p16">
              <a:extLst>
                <a:ext uri="{FF2B5EF4-FFF2-40B4-BE49-F238E27FC236}">
                  <a16:creationId xmlns:a16="http://schemas.microsoft.com/office/drawing/2014/main" id="{F1724004-6701-4706-B165-A00E1660CCC6}"/>
                </a:ext>
              </a:extLst>
            </p:cNvPr>
            <p:cNvCxnSpPr>
              <a:stCxn id="46" idx="2"/>
              <a:endCxn id="49" idx="0"/>
            </p:cNvCxnSpPr>
            <p:nvPr/>
          </p:nvCxnSpPr>
          <p:spPr>
            <a:xfrm flipH="1">
              <a:off x="8997590" y="4012381"/>
              <a:ext cx="13200" cy="523200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211;p16">
              <a:extLst>
                <a:ext uri="{FF2B5EF4-FFF2-40B4-BE49-F238E27FC236}">
                  <a16:creationId xmlns:a16="http://schemas.microsoft.com/office/drawing/2014/main" id="{EB1AB5AF-09C4-43EB-A6C8-4572942BDCE8}"/>
                </a:ext>
              </a:extLst>
            </p:cNvPr>
            <p:cNvCxnSpPr>
              <a:cxnSpLocks/>
              <a:stCxn id="34" idx="2"/>
              <a:endCxn id="53" idx="0"/>
            </p:cNvCxnSpPr>
            <p:nvPr/>
          </p:nvCxnSpPr>
          <p:spPr>
            <a:xfrm flipH="1">
              <a:off x="10657458" y="5466754"/>
              <a:ext cx="536571" cy="554355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212;p16">
              <a:extLst>
                <a:ext uri="{FF2B5EF4-FFF2-40B4-BE49-F238E27FC236}">
                  <a16:creationId xmlns:a16="http://schemas.microsoft.com/office/drawing/2014/main" id="{9D839A63-5008-4AA5-9254-8A32FB4090CD}"/>
                </a:ext>
              </a:extLst>
            </p:cNvPr>
            <p:cNvCxnSpPr>
              <a:cxnSpLocks/>
              <a:stCxn id="24" idx="2"/>
              <a:endCxn id="51" idx="0"/>
            </p:cNvCxnSpPr>
            <p:nvPr/>
          </p:nvCxnSpPr>
          <p:spPr>
            <a:xfrm flipH="1">
              <a:off x="8308431" y="5458868"/>
              <a:ext cx="770994" cy="559233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213;p16">
              <a:extLst>
                <a:ext uri="{FF2B5EF4-FFF2-40B4-BE49-F238E27FC236}">
                  <a16:creationId xmlns:a16="http://schemas.microsoft.com/office/drawing/2014/main" id="{91B52A11-462C-4B5E-A27F-5A0C37E43B5E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11103105" y="4012381"/>
              <a:ext cx="0" cy="471600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214;p16">
              <a:extLst>
                <a:ext uri="{FF2B5EF4-FFF2-40B4-BE49-F238E27FC236}">
                  <a16:creationId xmlns:a16="http://schemas.microsoft.com/office/drawing/2014/main" id="{59565087-8B76-421E-BD3F-D848C075B8B6}"/>
                </a:ext>
              </a:extLst>
            </p:cNvPr>
            <p:cNvCxnSpPr>
              <a:cxnSpLocks/>
              <a:stCxn id="34" idx="2"/>
              <a:endCxn id="54" idx="0"/>
            </p:cNvCxnSpPr>
            <p:nvPr/>
          </p:nvCxnSpPr>
          <p:spPr>
            <a:xfrm>
              <a:off x="11194029" y="5466754"/>
              <a:ext cx="537903" cy="554355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215;p16">
              <a:extLst>
                <a:ext uri="{FF2B5EF4-FFF2-40B4-BE49-F238E27FC236}">
                  <a16:creationId xmlns:a16="http://schemas.microsoft.com/office/drawing/2014/main" id="{DC7437AB-2D94-4981-A2E3-D0949EA6307C}"/>
                </a:ext>
              </a:extLst>
            </p:cNvPr>
            <p:cNvCxnSpPr>
              <a:cxnSpLocks/>
              <a:stCxn id="24" idx="2"/>
              <a:endCxn id="52" idx="0"/>
            </p:cNvCxnSpPr>
            <p:nvPr/>
          </p:nvCxnSpPr>
          <p:spPr>
            <a:xfrm>
              <a:off x="9079425" y="5458868"/>
              <a:ext cx="374875" cy="562241"/>
            </a:xfrm>
            <a:prstGeom prst="straightConnector1">
              <a:avLst/>
            </a:prstGeom>
            <a:noFill/>
            <a:ln w="12700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52AA86F5-869E-4571-87A0-332E01956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31" y="245745"/>
            <a:ext cx="1255075" cy="13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61B3E2-748C-4CF8-A575-CCA1DA6A897D}"/>
              </a:ext>
            </a:extLst>
          </p:cNvPr>
          <p:cNvSpPr/>
          <p:nvPr/>
        </p:nvSpPr>
        <p:spPr>
          <a:xfrm>
            <a:off x="266700" y="1193239"/>
            <a:ext cx="11813100" cy="5480098"/>
          </a:xfrm>
          <a:prstGeom prst="rect">
            <a:avLst/>
          </a:prstGeom>
          <a:noFill/>
          <a:ln w="38100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66700" y="444648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플로우 차트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66700" y="960476"/>
            <a:ext cx="20955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221;p17">
            <a:extLst>
              <a:ext uri="{FF2B5EF4-FFF2-40B4-BE49-F238E27FC236}">
                <a16:creationId xmlns:a16="http://schemas.microsoft.com/office/drawing/2014/main" id="{888CCB47-A534-49AB-89E5-1D6A13C780A1}"/>
              </a:ext>
            </a:extLst>
          </p:cNvPr>
          <p:cNvSpPr/>
          <p:nvPr/>
        </p:nvSpPr>
        <p:spPr>
          <a:xfrm>
            <a:off x="4921040" y="950620"/>
            <a:ext cx="2519112" cy="60784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64A8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22;p17">
            <a:extLst>
              <a:ext uri="{FF2B5EF4-FFF2-40B4-BE49-F238E27FC236}">
                <a16:creationId xmlns:a16="http://schemas.microsoft.com/office/drawing/2014/main" id="{F4DADC1B-2A8C-40EA-8F33-2513106BEA04}"/>
              </a:ext>
            </a:extLst>
          </p:cNvPr>
          <p:cNvSpPr txBox="1"/>
          <p:nvPr/>
        </p:nvSpPr>
        <p:spPr>
          <a:xfrm>
            <a:off x="5143500" y="399172"/>
            <a:ext cx="1905000" cy="48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 Chart</a:t>
            </a:r>
            <a:endParaRPr sz="2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23;p17">
            <a:extLst>
              <a:ext uri="{FF2B5EF4-FFF2-40B4-BE49-F238E27FC236}">
                <a16:creationId xmlns:a16="http://schemas.microsoft.com/office/drawing/2014/main" id="{4FA5C1B4-372A-4AAB-A8FB-A3F93E5E0B50}"/>
              </a:ext>
            </a:extLst>
          </p:cNvPr>
          <p:cNvSpPr txBox="1"/>
          <p:nvPr/>
        </p:nvSpPr>
        <p:spPr>
          <a:xfrm>
            <a:off x="5102017" y="1019551"/>
            <a:ext cx="2486149" cy="35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 모드 화면 2/2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24;p17">
            <a:extLst>
              <a:ext uri="{FF2B5EF4-FFF2-40B4-BE49-F238E27FC236}">
                <a16:creationId xmlns:a16="http://schemas.microsoft.com/office/drawing/2014/main" id="{2B5C53CC-BFD9-4A03-965A-7D837FC39A5C}"/>
              </a:ext>
            </a:extLst>
          </p:cNvPr>
          <p:cNvSpPr txBox="1"/>
          <p:nvPr/>
        </p:nvSpPr>
        <p:spPr>
          <a:xfrm>
            <a:off x="8564980" y="2297905"/>
            <a:ext cx="164100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rPr>
              <a:t>5. 이전 단계</a:t>
            </a:r>
            <a:endParaRPr sz="1800" b="1" i="0" u="none" strike="noStrike" cap="none" dirty="0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 dirty="0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rPr>
              <a:t>관리자 모드 화면으로 전환</a:t>
            </a:r>
            <a:endParaRPr sz="1200" b="0" i="0" u="none" strike="noStrike" cap="none" dirty="0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25;p17">
            <a:extLst>
              <a:ext uri="{FF2B5EF4-FFF2-40B4-BE49-F238E27FC236}">
                <a16:creationId xmlns:a16="http://schemas.microsoft.com/office/drawing/2014/main" id="{6762CF21-A181-44B0-A382-457DA4361A3C}"/>
              </a:ext>
            </a:extLst>
          </p:cNvPr>
          <p:cNvSpPr txBox="1"/>
          <p:nvPr/>
        </p:nvSpPr>
        <p:spPr>
          <a:xfrm>
            <a:off x="412977" y="4501641"/>
            <a:ext cx="1560346" cy="31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점포 정보 조회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26;p17">
            <a:extLst>
              <a:ext uri="{FF2B5EF4-FFF2-40B4-BE49-F238E27FC236}">
                <a16:creationId xmlns:a16="http://schemas.microsoft.com/office/drawing/2014/main" id="{7A18C63B-879F-4E2E-8BB3-905B1EA90E01}"/>
              </a:ext>
            </a:extLst>
          </p:cNvPr>
          <p:cNvSpPr txBox="1"/>
          <p:nvPr/>
        </p:nvSpPr>
        <p:spPr>
          <a:xfrm>
            <a:off x="2261100" y="4528440"/>
            <a:ext cx="1905000" cy="3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비밀번호 재설정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27;p17">
            <a:extLst>
              <a:ext uri="{FF2B5EF4-FFF2-40B4-BE49-F238E27FC236}">
                <a16:creationId xmlns:a16="http://schemas.microsoft.com/office/drawing/2014/main" id="{0BEE4CCF-7534-4E05-9E81-A92F3F227340}"/>
              </a:ext>
            </a:extLst>
          </p:cNvPr>
          <p:cNvSpPr txBox="1"/>
          <p:nvPr/>
        </p:nvSpPr>
        <p:spPr>
          <a:xfrm>
            <a:off x="4523705" y="4528440"/>
            <a:ext cx="1030078" cy="3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이전 단계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28;p17">
            <a:extLst>
              <a:ext uri="{FF2B5EF4-FFF2-40B4-BE49-F238E27FC236}">
                <a16:creationId xmlns:a16="http://schemas.microsoft.com/office/drawing/2014/main" id="{A0888FAA-1FFA-40EB-95F5-2FA5CBE97862}"/>
              </a:ext>
            </a:extLst>
          </p:cNvPr>
          <p:cNvSpPr txBox="1"/>
          <p:nvPr/>
        </p:nvSpPr>
        <p:spPr>
          <a:xfrm>
            <a:off x="2041583" y="2297905"/>
            <a:ext cx="1963854" cy="36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238B62"/>
                </a:solidFill>
                <a:latin typeface="Arial"/>
                <a:ea typeface="Arial"/>
                <a:cs typeface="Arial"/>
                <a:sym typeface="Arial"/>
              </a:rPr>
              <a:t>4. 관리자 설정</a:t>
            </a:r>
            <a:endParaRPr sz="1800" b="1" i="0" u="none" strike="noStrike" cap="none">
              <a:solidFill>
                <a:srgbClr val="238B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29;p17">
            <a:extLst>
              <a:ext uri="{FF2B5EF4-FFF2-40B4-BE49-F238E27FC236}">
                <a16:creationId xmlns:a16="http://schemas.microsoft.com/office/drawing/2014/main" id="{60C81A82-90AF-4896-A90D-8B3B75AAC217}"/>
              </a:ext>
            </a:extLst>
          </p:cNvPr>
          <p:cNvSpPr/>
          <p:nvPr/>
        </p:nvSpPr>
        <p:spPr>
          <a:xfrm>
            <a:off x="2125503" y="2297905"/>
            <a:ext cx="1879933" cy="43865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30;p17">
            <a:extLst>
              <a:ext uri="{FF2B5EF4-FFF2-40B4-BE49-F238E27FC236}">
                <a16:creationId xmlns:a16="http://schemas.microsoft.com/office/drawing/2014/main" id="{EFBF34EE-545C-4340-9AD3-3ABA901413E8}"/>
              </a:ext>
            </a:extLst>
          </p:cNvPr>
          <p:cNvSpPr/>
          <p:nvPr/>
        </p:nvSpPr>
        <p:spPr>
          <a:xfrm>
            <a:off x="8326053" y="2262174"/>
            <a:ext cx="1879933" cy="43865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31;p17">
            <a:extLst>
              <a:ext uri="{FF2B5EF4-FFF2-40B4-BE49-F238E27FC236}">
                <a16:creationId xmlns:a16="http://schemas.microsoft.com/office/drawing/2014/main" id="{6261D57B-89F5-409A-B7AC-09702D4D6F48}"/>
              </a:ext>
            </a:extLst>
          </p:cNvPr>
          <p:cNvSpPr/>
          <p:nvPr/>
        </p:nvSpPr>
        <p:spPr>
          <a:xfrm>
            <a:off x="4411931" y="4398446"/>
            <a:ext cx="1253625" cy="52091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32;p17">
            <a:extLst>
              <a:ext uri="{FF2B5EF4-FFF2-40B4-BE49-F238E27FC236}">
                <a16:creationId xmlns:a16="http://schemas.microsoft.com/office/drawing/2014/main" id="{EF35A53A-1445-4166-A0E0-08FA86BFE3A7}"/>
              </a:ext>
            </a:extLst>
          </p:cNvPr>
          <p:cNvSpPr/>
          <p:nvPr/>
        </p:nvSpPr>
        <p:spPr>
          <a:xfrm>
            <a:off x="2261100" y="4399827"/>
            <a:ext cx="1608739" cy="52091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33;p17">
            <a:extLst>
              <a:ext uri="{FF2B5EF4-FFF2-40B4-BE49-F238E27FC236}">
                <a16:creationId xmlns:a16="http://schemas.microsoft.com/office/drawing/2014/main" id="{2182C184-7586-4B68-8FE7-90782A8C686A}"/>
              </a:ext>
            </a:extLst>
          </p:cNvPr>
          <p:cNvSpPr/>
          <p:nvPr/>
        </p:nvSpPr>
        <p:spPr>
          <a:xfrm>
            <a:off x="472341" y="4398447"/>
            <a:ext cx="1441618" cy="52091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34;p17">
            <a:extLst>
              <a:ext uri="{FF2B5EF4-FFF2-40B4-BE49-F238E27FC236}">
                <a16:creationId xmlns:a16="http://schemas.microsoft.com/office/drawing/2014/main" id="{191350E3-0E46-4A1E-A6B3-7B16F7CD8AD8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flipH="1">
            <a:off x="1193169" y="2736556"/>
            <a:ext cx="1872300" cy="16620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5;p17">
            <a:extLst>
              <a:ext uri="{FF2B5EF4-FFF2-40B4-BE49-F238E27FC236}">
                <a16:creationId xmlns:a16="http://schemas.microsoft.com/office/drawing/2014/main" id="{70F07C8A-AFF4-4828-9384-FB6A20E80D6C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>
            <a:off x="3065469" y="2736556"/>
            <a:ext cx="0" cy="16632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36;p17">
            <a:extLst>
              <a:ext uri="{FF2B5EF4-FFF2-40B4-BE49-F238E27FC236}">
                <a16:creationId xmlns:a16="http://schemas.microsoft.com/office/drawing/2014/main" id="{D45505B8-A51F-46EA-B36B-B8B290C9F74E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3065469" y="2736556"/>
            <a:ext cx="1973400" cy="1662000"/>
          </a:xfrm>
          <a:prstGeom prst="straightConnector1">
            <a:avLst/>
          </a:prstGeom>
          <a:noFill/>
          <a:ln w="12700" cap="flat" cmpd="sng">
            <a:solidFill>
              <a:srgbClr val="B2B2B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626FF258-1E77-4642-9645-9F91CC53C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31" y="245745"/>
            <a:ext cx="1255075" cy="13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32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67115" y="1869934"/>
            <a:ext cx="431560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상세 설명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-Customer Mode</a:t>
            </a: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-Manager Mode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702628" y="1469649"/>
            <a:ext cx="2786743" cy="3696935"/>
            <a:chOff x="1445468" y="2365910"/>
            <a:chExt cx="761260" cy="9681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2365910"/>
              <a:ext cx="761260" cy="96815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2637963"/>
              <a:ext cx="424049" cy="424049"/>
            </a:xfrm>
            <a:prstGeom prst="rect">
              <a:avLst/>
            </a:prstGeom>
          </p:spPr>
        </p:pic>
      </p:grpSp>
      <p:cxnSp>
        <p:nvCxnSpPr>
          <p:cNvPr id="6" name="직선 연결선 5"/>
          <p:cNvCxnSpPr/>
          <p:nvPr/>
        </p:nvCxnSpPr>
        <p:spPr>
          <a:xfrm>
            <a:off x="4086225" y="1565084"/>
            <a:ext cx="0" cy="410229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086725" y="1565084"/>
            <a:ext cx="0" cy="410229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76567" y="1428226"/>
            <a:ext cx="4302426" cy="5430841"/>
            <a:chOff x="755786" y="992315"/>
            <a:chExt cx="4128147" cy="7012094"/>
          </a:xfrm>
        </p:grpSpPr>
        <p:sp>
          <p:nvSpPr>
            <p:cNvPr id="8" name="직사각형 7"/>
            <p:cNvSpPr/>
            <p:nvPr/>
          </p:nvSpPr>
          <p:spPr>
            <a:xfrm>
              <a:off x="755786" y="1844874"/>
              <a:ext cx="3733084" cy="6159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r>
                <a:rPr lang="en-US" altLang="ko-KR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MemberPage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Member</a:t>
              </a:r>
            </a:p>
            <a:p>
              <a:r>
                <a:rPr lang="en-US" altLang="ko-KR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MemberDao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r>
                <a:rPr lang="en-US" altLang="ko-KR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MemberManager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Point</a:t>
              </a:r>
            </a:p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Login</a:t>
              </a:r>
            </a:p>
            <a:p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50849" y="992315"/>
              <a:ext cx="3733084" cy="596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714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Customer Mode</a:t>
              </a: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63725" y="462656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CLASS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전체보기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>
            <a:off x="266700" y="960476"/>
            <a:ext cx="2615293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42D6DD-21AD-41A1-8D79-593856930BF1}"/>
              </a:ext>
            </a:extLst>
          </p:cNvPr>
          <p:cNvGrpSpPr/>
          <p:nvPr/>
        </p:nvGrpSpPr>
        <p:grpSpPr>
          <a:xfrm>
            <a:off x="8086725" y="1307765"/>
            <a:ext cx="4815469" cy="5430840"/>
            <a:chOff x="263525" y="992315"/>
            <a:chExt cx="4620408" cy="701209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4DE05D4-3946-40CB-BED0-B7007AECCFE3}"/>
                </a:ext>
              </a:extLst>
            </p:cNvPr>
            <p:cNvSpPr/>
            <p:nvPr/>
          </p:nvSpPr>
          <p:spPr>
            <a:xfrm>
              <a:off x="263525" y="1805135"/>
              <a:ext cx="3733084" cy="6199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r>
                <a:rPr lang="en-US" altLang="ko-KR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ManagerPage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Sale</a:t>
              </a:r>
            </a:p>
            <a:p>
              <a:r>
                <a:rPr lang="en-US" altLang="ko-KR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SaleDao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r>
                <a:rPr lang="en-US" altLang="ko-KR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SaleManager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Menu</a:t>
              </a:r>
            </a:p>
            <a:p>
              <a:r>
                <a:rPr lang="en-US" altLang="ko-KR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MenuDao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r>
                <a:rPr lang="en-US" altLang="ko-KR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MenuManager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8283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Point</a:t>
              </a:r>
            </a:p>
            <a:p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8A44A88-2005-499B-B3FA-330E22FB265A}"/>
                </a:ext>
              </a:extLst>
            </p:cNvPr>
            <p:cNvSpPr/>
            <p:nvPr/>
          </p:nvSpPr>
          <p:spPr>
            <a:xfrm>
              <a:off x="1150849" y="992315"/>
              <a:ext cx="3733084" cy="596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1714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Manager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7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6957" y="1869934"/>
            <a:ext cx="2866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▷App Main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43542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03871" y="4638081"/>
            <a:ext cx="3384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ABOUT Our Project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1655" y="5275007"/>
            <a:ext cx="8808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일상 생활에서 많이 쓰이는 카페 어플리케이션 중 스타벅스를 모티브로 했습니다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자바와 데이터베이스를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이용하여 앱을 구현하려 노력하였습니다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앱은 고객 모드와 관리자 모드로 구성하였습니다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283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283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E83C9-D7E0-489E-B7B4-C415B515CBE8}"/>
              </a:ext>
            </a:extLst>
          </p:cNvPr>
          <p:cNvSpPr/>
          <p:nvPr/>
        </p:nvSpPr>
        <p:spPr>
          <a:xfrm>
            <a:off x="3116826" y="1769806"/>
            <a:ext cx="8032829" cy="3480620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C0A47344-A701-4AAA-B836-DD84A6E485CC}"/>
              </a:ext>
            </a:extLst>
          </p:cNvPr>
          <p:cNvSpPr txBox="1"/>
          <p:nvPr/>
        </p:nvSpPr>
        <p:spPr>
          <a:xfrm>
            <a:off x="6096000" y="2232843"/>
            <a:ext cx="45074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-Member</a:t>
            </a:r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MemberDao</a:t>
            </a:r>
            <a:endParaRPr lang="en-US" altLang="ko-KR" sz="2800" b="1" dirty="0"/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MemberManager</a:t>
            </a:r>
            <a:endParaRPr lang="en-US" altLang="ko-KR" sz="2800" b="1" dirty="0"/>
          </a:p>
          <a:p>
            <a:r>
              <a:rPr lang="en-US" altLang="ko-KR" sz="2800" b="1" dirty="0"/>
              <a:t>-Point</a:t>
            </a:r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MemberPage</a:t>
            </a:r>
            <a:endParaRPr lang="en-US" altLang="ko-KR" sz="2800" b="1" dirty="0"/>
          </a:p>
          <a:p>
            <a:endParaRPr lang="ko-KR" altLang="en-US" sz="20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767D33-7CC3-4A54-BED8-1B40D2A43FDC}"/>
              </a:ext>
            </a:extLst>
          </p:cNvPr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D2CF528-DDBC-45E7-9255-53369FDEFBA7}"/>
                </a:ext>
              </a:extLst>
            </p:cNvPr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7020FE2-3B4D-4D9D-BF22-BD7CAE87DA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14831BA9-2CF0-47CA-B082-BA8611096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D957EA5-A2DF-438F-9F6E-9E435D36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87CBC4-415A-4E23-AFAE-12A768E01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180849-F001-41B5-9ED2-E8155C5B2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6E1D96D-750E-4915-86E6-3A1A6CFFF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6F7373-B7B6-4E7F-BC6D-A422D5291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0F9146B-8F99-4780-A08F-81812BDC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91FA85-DD93-4328-96A8-C0B3207B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66E7B5-114C-4A84-8EEA-4017FC50E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914CEB2-CCDA-4F9E-ABDD-ECDA3325F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9B6C3E-B05F-4158-AB9B-195E3EFE6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A9941F6-A14D-4B8C-A06E-77D921D92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CCC033-2E04-478E-A3C6-302B86E99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5987D0C-7CAD-4856-81C4-DC813E5C9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4B8A959-08EF-4C3D-9720-B943303E9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B29722-9EC2-4FB4-835C-CB65F611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C58DEC-A25C-422F-B164-6D8CEB810865}"/>
              </a:ext>
            </a:extLst>
          </p:cNvPr>
          <p:cNvSpPr/>
          <p:nvPr/>
        </p:nvSpPr>
        <p:spPr>
          <a:xfrm>
            <a:off x="95387" y="473382"/>
            <a:ext cx="4987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전체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Class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D4F98F2-63C3-4FB1-9790-21A29A3BCB20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C34C9D4-4FCA-4B1C-8BAE-489EF556AE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038494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62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894A749-2C7B-4109-856D-DFEF42011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09" y="985876"/>
            <a:ext cx="3027081" cy="5384168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>
          <a:xfrm>
            <a:off x="6931652" y="213956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703777" y="46265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App Main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6700" y="960476"/>
            <a:ext cx="2705105" cy="25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B4B2DB-1615-4A7C-BABD-024542B02081}"/>
              </a:ext>
            </a:extLst>
          </p:cNvPr>
          <p:cNvSpPr/>
          <p:nvPr/>
        </p:nvSpPr>
        <p:spPr>
          <a:xfrm>
            <a:off x="7180438" y="3893314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   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회원가입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9E898EC-5F10-46F0-A504-0D02AA8E302D}"/>
              </a:ext>
            </a:extLst>
          </p:cNvPr>
          <p:cNvCxnSpPr>
            <a:cxnSpLocks/>
          </p:cNvCxnSpPr>
          <p:nvPr/>
        </p:nvCxnSpPr>
        <p:spPr>
          <a:xfrm flipV="1">
            <a:off x="5199398" y="2508896"/>
            <a:ext cx="2336845" cy="1772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CFB502-D2AA-4D78-9893-23AFD5F95826}"/>
              </a:ext>
            </a:extLst>
          </p:cNvPr>
          <p:cNvSpPr/>
          <p:nvPr/>
        </p:nvSpPr>
        <p:spPr>
          <a:xfrm>
            <a:off x="7450571" y="230884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1.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로그인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0694DF-B08D-482C-8585-159B6F73056F}"/>
              </a:ext>
            </a:extLst>
          </p:cNvPr>
          <p:cNvCxnSpPr>
            <a:cxnSpLocks/>
          </p:cNvCxnSpPr>
          <p:nvPr/>
        </p:nvCxnSpPr>
        <p:spPr>
          <a:xfrm flipV="1">
            <a:off x="5669280" y="4189560"/>
            <a:ext cx="1974449" cy="125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E7F5AA-F74C-4855-AF90-F8E7412E11A8}"/>
              </a:ext>
            </a:extLst>
          </p:cNvPr>
          <p:cNvSpPr txBox="1"/>
          <p:nvPr/>
        </p:nvSpPr>
        <p:spPr>
          <a:xfrm>
            <a:off x="3058105" y="4269848"/>
            <a:ext cx="2705088" cy="974035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73BD21-BCA6-4AB2-9E83-873683D3BEED}"/>
              </a:ext>
            </a:extLst>
          </p:cNvPr>
          <p:cNvSpPr txBox="1"/>
          <p:nvPr/>
        </p:nvSpPr>
        <p:spPr>
          <a:xfrm>
            <a:off x="4985886" y="5350605"/>
            <a:ext cx="683394" cy="261840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11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29458" y="5162551"/>
            <a:ext cx="5699534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445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Login :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아이디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비밀번호 일치확인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66" name="Picture 2" descr="C:\Users\HOme\Desktop\피피티\로그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6" y="1223997"/>
            <a:ext cx="5763034" cy="53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HOme\Desktop\피피티\로그인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3"/>
          <a:stretch/>
        </p:blipFill>
        <p:spPr bwMode="auto">
          <a:xfrm>
            <a:off x="6000750" y="1223997"/>
            <a:ext cx="5928242" cy="414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93473" y="3850499"/>
            <a:ext cx="3955529" cy="378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5898" y="2645585"/>
            <a:ext cx="4878652" cy="1323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50108" y="2473395"/>
            <a:ext cx="5478727" cy="747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29508" y="3563585"/>
            <a:ext cx="5173927" cy="552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6473932" y="4888258"/>
            <a:ext cx="5231077" cy="156966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▷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일치여부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1. Dao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반환값을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HashMap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밸류값으로 저장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값 비교 후 일치시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static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아이디로 저장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다른 클래스서 아이디값 사용하여 회원여부 판단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Picture 2" descr="C:\Users\HOme\Desktop\피피티\로그인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84"/>
          <a:stretch/>
        </p:blipFill>
        <p:spPr bwMode="auto">
          <a:xfrm>
            <a:off x="332966" y="1652585"/>
            <a:ext cx="5763034" cy="29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HOme\Desktop\피피티\로그인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7"/>
          <a:stretch/>
        </p:blipFill>
        <p:spPr bwMode="auto">
          <a:xfrm>
            <a:off x="332966" y="4473574"/>
            <a:ext cx="5928242" cy="206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69912" y="4888258"/>
            <a:ext cx="4288102" cy="729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89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5354" y="1869934"/>
            <a:ext cx="4344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▷ Customer Mode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7880A6-3C11-4FAC-A104-A60E462DA043}"/>
              </a:ext>
            </a:extLst>
          </p:cNvPr>
          <p:cNvSpPr/>
          <p:nvPr/>
        </p:nvSpPr>
        <p:spPr>
          <a:xfrm>
            <a:off x="8458200" y="1861457"/>
            <a:ext cx="3004457" cy="3682093"/>
          </a:xfrm>
          <a:prstGeom prst="rect">
            <a:avLst/>
          </a:prstGeom>
          <a:noFill/>
          <a:ln w="3492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715920" y="2373410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주문하기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17817" y="437256"/>
            <a:ext cx="287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6700" y="960476"/>
            <a:ext cx="2705105" cy="25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32985F8-E156-43A3-99AC-AB95AE79C80F}"/>
              </a:ext>
            </a:extLst>
          </p:cNvPr>
          <p:cNvSpPr/>
          <p:nvPr/>
        </p:nvSpPr>
        <p:spPr>
          <a:xfrm>
            <a:off x="8715920" y="3506895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포인트 확인하기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DC77DB3-DCAF-4584-86DF-04932ADB4911}"/>
              </a:ext>
            </a:extLst>
          </p:cNvPr>
          <p:cNvSpPr/>
          <p:nvPr/>
        </p:nvSpPr>
        <p:spPr>
          <a:xfrm>
            <a:off x="8715920" y="467167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3.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내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87EC732-19A4-4243-BFBD-DAFC4AD59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2" y="1078294"/>
            <a:ext cx="2741707" cy="5567892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B88D949-4979-491F-9537-7AD739F7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97" y="1064420"/>
            <a:ext cx="2741707" cy="554705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EF4C745-7B36-47DC-926A-9E9E4A73C429}"/>
              </a:ext>
            </a:extLst>
          </p:cNvPr>
          <p:cNvCxnSpPr>
            <a:cxnSpLocks/>
          </p:cNvCxnSpPr>
          <p:nvPr/>
        </p:nvCxnSpPr>
        <p:spPr>
          <a:xfrm flipV="1">
            <a:off x="3231378" y="2621383"/>
            <a:ext cx="5484542" cy="3276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FD89699-30ED-4368-871D-4EB5F8D615BD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4329486" y="2865938"/>
            <a:ext cx="4386434" cy="841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C62175B-CC78-476C-B2F1-2E27EE7CD6C6}"/>
              </a:ext>
            </a:extLst>
          </p:cNvPr>
          <p:cNvCxnSpPr>
            <a:cxnSpLocks/>
          </p:cNvCxnSpPr>
          <p:nvPr/>
        </p:nvCxnSpPr>
        <p:spPr>
          <a:xfrm>
            <a:off x="5765533" y="2943341"/>
            <a:ext cx="2868538" cy="19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DE5116-500B-44D5-9CC5-DAB7C4E064E8}"/>
              </a:ext>
            </a:extLst>
          </p:cNvPr>
          <p:cNvSpPr txBox="1"/>
          <p:nvPr/>
        </p:nvSpPr>
        <p:spPr>
          <a:xfrm>
            <a:off x="1655871" y="2260732"/>
            <a:ext cx="2673615" cy="409909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CEC58-C88A-46DE-9FBC-EB3D377C64C2}"/>
              </a:ext>
            </a:extLst>
          </p:cNvPr>
          <p:cNvSpPr txBox="1"/>
          <p:nvPr/>
        </p:nvSpPr>
        <p:spPr>
          <a:xfrm>
            <a:off x="2704699" y="5897525"/>
            <a:ext cx="526680" cy="368522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5F7359-712A-49C2-BDF3-D981BC6306CC}"/>
              </a:ext>
            </a:extLst>
          </p:cNvPr>
          <p:cNvSpPr txBox="1"/>
          <p:nvPr/>
        </p:nvSpPr>
        <p:spPr>
          <a:xfrm>
            <a:off x="4956541" y="2613747"/>
            <a:ext cx="808992" cy="369332"/>
          </a:xfrm>
          <a:prstGeom prst="rect">
            <a:avLst/>
          </a:prstGeom>
          <a:noFill/>
          <a:ln w="508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2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B5349D-7A0A-417B-BD85-8A0D874A0059}"/>
              </a:ext>
            </a:extLst>
          </p:cNvPr>
          <p:cNvSpPr/>
          <p:nvPr/>
        </p:nvSpPr>
        <p:spPr>
          <a:xfrm>
            <a:off x="3116826" y="1769806"/>
            <a:ext cx="8032829" cy="3480620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hlinkClick r:id="rId3"/>
            <a:extLst>
              <a:ext uri="{FF2B5EF4-FFF2-40B4-BE49-F238E27FC236}">
                <a16:creationId xmlns:a16="http://schemas.microsoft.com/office/drawing/2014/main" id="{698D7F34-B8F2-41D4-BA26-3975414FA013}"/>
              </a:ext>
            </a:extLst>
          </p:cNvPr>
          <p:cNvSpPr txBox="1"/>
          <p:nvPr/>
        </p:nvSpPr>
        <p:spPr>
          <a:xfrm>
            <a:off x="6218913" y="3113060"/>
            <a:ext cx="4507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/>
              <a:t>MemberPage</a:t>
            </a:r>
            <a:endParaRPr lang="ko-KR" altLang="en-US" sz="28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92ED817-64B9-4BDF-9B85-51F41B375BAC}"/>
              </a:ext>
            </a:extLst>
          </p:cNvPr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9A8DA3B-A3F2-48C1-930E-A97A39755A15}"/>
                </a:ext>
              </a:extLst>
            </p:cNvPr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8D88190A-963E-4D43-A287-F247A3189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AE7D598D-11D9-418E-AA87-F0A17C7A0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B5322D4-0BA4-4D53-B8FB-717B727A1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FE871DB-472B-41F2-9245-8CA8304AA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E8D1766-A929-4E99-8924-4DA403CF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625FEC9-CD22-448C-8A97-2DEB8B822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836B8EA-8EFF-456B-9456-F40580A7D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5A2C680-6DEB-4CD4-8FF7-79D5A32FB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B33567-A1DB-4EFD-8938-760D0D09B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80B4702-3B7C-41E6-9E33-B74DD402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73BB8CE-92EC-4C25-8ECE-7A6AC0F0A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5056E0A-15FE-4BB7-8551-BAB2D745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A986311-88E8-48D9-94E8-39A209F5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FF66369-9165-452F-A3DC-136FC582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B8D7CD9-98B5-4198-8DCC-542E4FFC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FE80E77-236A-4184-A12A-0E6851245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62423E6-E5BE-427C-9DB3-5877F2082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772256-39A1-43E9-A391-E54097563118}"/>
              </a:ext>
            </a:extLst>
          </p:cNvPr>
          <p:cNvSpPr/>
          <p:nvPr/>
        </p:nvSpPr>
        <p:spPr>
          <a:xfrm>
            <a:off x="163725" y="462656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E9A64C0-E341-40B7-8164-020CDA823D13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D492C5A-7363-42D9-9457-D33ABFF9A7C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243416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72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0644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/>
                <a:ea typeface="나눔고딕 ExtraBold"/>
                <a:cs typeface="Arial"/>
              </a:rPr>
              <a:t>CustomerMode : MemberPage</a:t>
            </a: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263525" y="955167"/>
            <a:ext cx="49428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16056" y="1408400"/>
            <a:ext cx="4923994" cy="163769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▷MemberPage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 클래스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회원에 대한 정보를 다루는 클래스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cs typeface="Times New Roman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▷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인스턴스 생성 후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switch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 문에서 메소드 호출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3"/>
          <a:srcRect r="16190" b="33350"/>
          <a:stretch>
            <a:fillRect/>
          </a:stretch>
        </p:blipFill>
        <p:spPr>
          <a:xfrm>
            <a:off x="141902" y="1190625"/>
            <a:ext cx="6359118" cy="4570747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3"/>
          <a:srcRect t="66430" r="50000"/>
          <a:stretch>
            <a:fillRect/>
          </a:stretch>
        </p:blipFill>
        <p:spPr>
          <a:xfrm>
            <a:off x="6710773" y="3475998"/>
            <a:ext cx="3793671" cy="23022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837" y="2162450"/>
            <a:ext cx="4659733" cy="59030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81" name="TextBox 12"/>
          <p:cNvSpPr txBox="1"/>
          <p:nvPr/>
        </p:nvSpPr>
        <p:spPr>
          <a:xfrm>
            <a:off x="2032000" y="3880806"/>
            <a:ext cx="538997" cy="13222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82" name="TextBox 12"/>
          <p:cNvSpPr txBox="1"/>
          <p:nvPr/>
        </p:nvSpPr>
        <p:spPr>
          <a:xfrm>
            <a:off x="8896707" y="4083217"/>
            <a:ext cx="538997" cy="22622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83" name="TextBox 12"/>
          <p:cNvSpPr txBox="1"/>
          <p:nvPr/>
        </p:nvSpPr>
        <p:spPr>
          <a:xfrm>
            <a:off x="7637798" y="4710173"/>
            <a:ext cx="2329866" cy="731299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84" name="TextBox 12"/>
          <p:cNvSpPr txBox="1"/>
          <p:nvPr/>
        </p:nvSpPr>
        <p:spPr>
          <a:xfrm>
            <a:off x="7431483" y="3475998"/>
            <a:ext cx="538997" cy="13222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작성 클래스와 기능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4" y="975165"/>
            <a:ext cx="27463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1" name="Picture 3" descr="C:\Users\HOme\Desktop\피피티\작성 클래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6" y="1651317"/>
            <a:ext cx="5223744" cy="447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19150" y="1704975"/>
            <a:ext cx="2962275" cy="514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9150" y="2257425"/>
            <a:ext cx="4381500" cy="163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9150" y="4429125"/>
            <a:ext cx="4057650" cy="1609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9150" y="3926045"/>
            <a:ext cx="3933825" cy="464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91200" y="1651317"/>
            <a:ext cx="5562600" cy="4473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6890919" y="1848641"/>
            <a:ext cx="3825240" cy="78335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▷ Login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로그인하려는 아이디와 패스워드 비교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6890919" y="2971418"/>
            <a:ext cx="3825240" cy="78335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▷ Member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관리자와 회원의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CRUD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6890919" y="5125444"/>
            <a:ext cx="3825240" cy="78335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▷ Menu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CRUD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6890919" y="4068824"/>
            <a:ext cx="3825240" cy="78335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▷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멤버 페이지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회원에게 보여지는 페이지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화살표 연결선 12"/>
          <p:cNvCxnSpPr>
            <a:stCxn id="6" idx="3"/>
            <a:endCxn id="23" idx="1"/>
          </p:cNvCxnSpPr>
          <p:nvPr/>
        </p:nvCxnSpPr>
        <p:spPr>
          <a:xfrm>
            <a:off x="3781425" y="1962150"/>
            <a:ext cx="3109494" cy="2781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7" idx="3"/>
            <a:endCxn id="25" idx="1"/>
          </p:cNvCxnSpPr>
          <p:nvPr/>
        </p:nvCxnSpPr>
        <p:spPr>
          <a:xfrm>
            <a:off x="5200650" y="3072685"/>
            <a:ext cx="1690269" cy="2904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3"/>
            <a:endCxn id="27" idx="1"/>
          </p:cNvCxnSpPr>
          <p:nvPr/>
        </p:nvCxnSpPr>
        <p:spPr>
          <a:xfrm>
            <a:off x="4752975" y="4158535"/>
            <a:ext cx="2137944" cy="3019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" idx="3"/>
            <a:endCxn id="26" idx="1"/>
          </p:cNvCxnSpPr>
          <p:nvPr/>
        </p:nvCxnSpPr>
        <p:spPr>
          <a:xfrm>
            <a:off x="4876800" y="5233988"/>
            <a:ext cx="2014119" cy="2831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72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2B5CCDD-11EC-4DDE-A453-80A69C266103}"/>
              </a:ext>
            </a:extLst>
          </p:cNvPr>
          <p:cNvSpPr/>
          <p:nvPr/>
        </p:nvSpPr>
        <p:spPr>
          <a:xfrm>
            <a:off x="3116826" y="1769806"/>
            <a:ext cx="8032829" cy="3480620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hlinkClick r:id="rId3"/>
            <a:extLst>
              <a:ext uri="{FF2B5EF4-FFF2-40B4-BE49-F238E27FC236}">
                <a16:creationId xmlns:a16="http://schemas.microsoft.com/office/drawing/2014/main" id="{B575D4E2-DB9E-4EC3-BBFA-C0FAB973566E}"/>
              </a:ext>
            </a:extLst>
          </p:cNvPr>
          <p:cNvSpPr txBox="1"/>
          <p:nvPr/>
        </p:nvSpPr>
        <p:spPr>
          <a:xfrm>
            <a:off x="6096000" y="2921168"/>
            <a:ext cx="45074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-Member</a:t>
            </a:r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MemberDao</a:t>
            </a:r>
            <a:endParaRPr lang="en-US" altLang="ko-KR" sz="2800" b="1" dirty="0"/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MemberManager</a:t>
            </a:r>
            <a:endParaRPr lang="ko-KR" altLang="en-US" sz="2000" b="1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A4AA19E-12B7-498B-9E3C-4767D35F4FA9}"/>
              </a:ext>
            </a:extLst>
          </p:cNvPr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6B41A32-2720-43AD-8815-6DF212B663C5}"/>
                </a:ext>
              </a:extLst>
            </p:cNvPr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12F69304-008D-41FF-8DD9-5E720860D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A08FEB93-B049-4746-ACE2-CC8FDBF33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E4D48D14-70E0-4E04-BB48-3DD42ABDB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829CB5C8-9366-48B4-AC76-972D679FB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27EC532-D776-4461-8C20-45340A514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BCBF924E-759F-4FA9-B706-FF147082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3FEBEBA2-EBD9-4606-BC83-1AB039EC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10E85CFE-D558-4B2B-8FF9-BF7087AC3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4CAE5606-E0B6-4BA7-BB34-BBD1722C8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C7CBD9FB-E9FB-4F81-9C0A-A9CB553D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DB5D8D0-1944-40F1-BE77-53831970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5A888BD-3E8A-4EC8-832E-B3D2442AC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EA85203-A233-4D8C-8BFE-5C66492FF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7F1259C-3D36-43FE-B4C4-6D6C9464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32F91CA1-A4CC-4311-990E-FD61CF2B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B591ED74-16A6-4B02-AE73-CE78F290D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277C25C-5DC1-4DED-84A0-CD7E718F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AC6B48F-661A-4DAB-95FE-CD182A57B5AA}"/>
              </a:ext>
            </a:extLst>
          </p:cNvPr>
          <p:cNvSpPr/>
          <p:nvPr/>
        </p:nvSpPr>
        <p:spPr>
          <a:xfrm>
            <a:off x="163725" y="462656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9F4870A-6B63-45F4-86D1-C091E455A8F1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E33CFBD-CB50-443F-A36D-0B8EFFC746D1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243416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11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3"/>
          <a:srcRect r="14200" b="13260"/>
          <a:stretch>
            <a:fillRect/>
          </a:stretch>
        </p:blipFill>
        <p:spPr>
          <a:xfrm>
            <a:off x="67071" y="1058956"/>
            <a:ext cx="5072512" cy="4876695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42262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  <a:cs typeface="Arial"/>
              </a:rPr>
              <a:t>CustomerMode : Member</a:t>
            </a: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263525" y="955167"/>
            <a:ext cx="42815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28000" y="955167"/>
            <a:ext cx="4014293" cy="2976753"/>
          </a:xfrm>
          <a:prstGeom prst="rect">
            <a:avLst/>
          </a:prstGeom>
          <a:solidFill>
            <a:srgbClr val="64A88C"/>
          </a:solidFill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▷Member </a:t>
            </a:r>
            <a:r>
              <a:rPr lang="ko-KR" altLang="en-US" sz="1400" b="1">
                <a:solidFill>
                  <a:schemeClr val="bg1"/>
                </a:solidFill>
              </a:rPr>
              <a:t>클래스</a:t>
            </a:r>
            <a:endParaRPr lang="ko-KR" altLang="en-US" sz="12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회원과 관리자의 정보를 다루는 데 필요한 변수와 생성자</a:t>
            </a:r>
            <a:r>
              <a:rPr lang="en-US" altLang="ko-KR" sz="1200" b="1">
                <a:solidFill>
                  <a:schemeClr val="bg1"/>
                </a:solidFill>
              </a:rPr>
              <a:t>,</a:t>
            </a:r>
            <a:r>
              <a:rPr lang="ko-KR" altLang="en-US" sz="1200" b="1">
                <a:solidFill>
                  <a:schemeClr val="bg1"/>
                </a:solidFill>
              </a:rPr>
              <a:t> </a:t>
            </a:r>
            <a:r>
              <a:rPr lang="en-US" altLang="ko-KR" sz="1200" b="1">
                <a:solidFill>
                  <a:schemeClr val="bg1"/>
                </a:solidFill>
              </a:rPr>
              <a:t>getter/setter</a:t>
            </a:r>
            <a:r>
              <a:rPr lang="ko-KR" altLang="en-US" sz="1200" b="1">
                <a:solidFill>
                  <a:schemeClr val="bg1"/>
                </a:solidFill>
              </a:rPr>
              <a:t> 메소드를 가진 클래스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▷</a:t>
            </a:r>
            <a:r>
              <a:rPr lang="ko-KR" altLang="en-US" sz="1200" b="1">
                <a:solidFill>
                  <a:schemeClr val="bg1"/>
                </a:solidFill>
              </a:rPr>
              <a:t>변수 보호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   변수에 </a:t>
            </a:r>
            <a:r>
              <a:rPr lang="en-US" altLang="ko-KR" sz="1200" b="1">
                <a:solidFill>
                  <a:schemeClr val="bg1"/>
                </a:solidFill>
              </a:rPr>
              <a:t>private</a:t>
            </a:r>
            <a:r>
              <a:rPr lang="ko-KR" altLang="en-US" sz="1200" b="1">
                <a:solidFill>
                  <a:schemeClr val="bg1"/>
                </a:solidFill>
              </a:rPr>
              <a:t> 붙이고 </a:t>
            </a:r>
            <a:r>
              <a:rPr lang="en-US" altLang="ko-KR" sz="1200" b="1">
                <a:solidFill>
                  <a:schemeClr val="bg1"/>
                </a:solidFill>
              </a:rPr>
              <a:t>getter/setter</a:t>
            </a:r>
            <a:r>
              <a:rPr lang="ko-KR" altLang="en-US" sz="1200" b="1">
                <a:solidFill>
                  <a:schemeClr val="bg1"/>
                </a:solidFill>
              </a:rPr>
              <a:t> 메소드를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    통해 호출하도록 하여 보호함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  <a:r>
              <a:rPr lang="ko-KR" altLang="en-US" sz="1400" b="1">
                <a:solidFill>
                  <a:schemeClr val="bg1"/>
                </a:solidFill>
              </a:rPr>
              <a:t>  </a:t>
            </a:r>
          </a:p>
          <a:p>
            <a:pPr>
              <a:lnSpc>
                <a:spcPct val="150000"/>
              </a:lnSpc>
              <a:defRPr/>
            </a:pPr>
            <a:endParaRPr lang="en-US" altLang="ko-KR" sz="13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>
                <a:solidFill>
                  <a:schemeClr val="bg1"/>
                </a:solidFill>
              </a:rPr>
              <a:t>▷</a:t>
            </a:r>
            <a:r>
              <a:rPr lang="ko-KR" altLang="en-US" sz="1200" b="1">
                <a:solidFill>
                  <a:schemeClr val="bg1"/>
                </a:solidFill>
              </a:rPr>
              <a:t>생성자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chemeClr val="bg1"/>
                </a:solidFill>
              </a:rPr>
              <a:t>member </a:t>
            </a:r>
            <a:r>
              <a:rPr lang="ko-KR" altLang="en-US" sz="1200" b="1">
                <a:solidFill>
                  <a:schemeClr val="bg1"/>
                </a:solidFill>
              </a:rPr>
              <a:t>테이블을 기반으로 </a:t>
            </a:r>
            <a:r>
              <a:rPr lang="en-US" altLang="ko-KR" sz="1200" b="1">
                <a:solidFill>
                  <a:schemeClr val="bg1"/>
                </a:solidFill>
              </a:rPr>
              <a:t>CRUD</a:t>
            </a:r>
            <a:r>
              <a:rPr lang="ko-KR" altLang="en-US" sz="1200" b="1">
                <a:solidFill>
                  <a:schemeClr val="bg1"/>
                </a:solidFill>
              </a:rPr>
              <a:t>를 만들수 있다</a:t>
            </a:r>
            <a:r>
              <a:rPr lang="en-US" altLang="ko-KR" sz="1200" b="1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4"/>
          <a:srcRect r="56310"/>
          <a:stretch>
            <a:fillRect/>
          </a:stretch>
        </p:blipFill>
        <p:spPr>
          <a:xfrm>
            <a:off x="5222929" y="1212054"/>
            <a:ext cx="2606472" cy="5526551"/>
          </a:xfrm>
          <a:prstGeom prst="rect">
            <a:avLst/>
          </a:prstGeom>
        </p:spPr>
      </p:pic>
      <p:sp>
        <p:nvSpPr>
          <p:cNvPr id="193" name="TextBox 12"/>
          <p:cNvSpPr txBox="1"/>
          <p:nvPr/>
        </p:nvSpPr>
        <p:spPr>
          <a:xfrm>
            <a:off x="375047" y="1212054"/>
            <a:ext cx="1879986" cy="80304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cxnSp>
        <p:nvCxnSpPr>
          <p:cNvPr id="194" name="직선 연결선 193"/>
          <p:cNvCxnSpPr/>
          <p:nvPr/>
        </p:nvCxnSpPr>
        <p:spPr>
          <a:xfrm>
            <a:off x="1023604" y="2268767"/>
            <a:ext cx="39978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1023603" y="3429000"/>
            <a:ext cx="29024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1023603" y="4311879"/>
            <a:ext cx="24143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1023603" y="5601326"/>
            <a:ext cx="13806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2EAB7F-8DB0-4DAD-B174-A0C634525E52}"/>
              </a:ext>
            </a:extLst>
          </p:cNvPr>
          <p:cNvSpPr/>
          <p:nvPr/>
        </p:nvSpPr>
        <p:spPr>
          <a:xfrm>
            <a:off x="4276838" y="2069994"/>
            <a:ext cx="3624943" cy="2383971"/>
          </a:xfrm>
          <a:prstGeom prst="rect">
            <a:avLst/>
          </a:prstGeom>
          <a:noFill/>
          <a:ln w="34925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017A5E-BB2A-4610-9C0F-852B1D2967D8}"/>
              </a:ext>
            </a:extLst>
          </p:cNvPr>
          <p:cNvSpPr/>
          <p:nvPr/>
        </p:nvSpPr>
        <p:spPr>
          <a:xfrm>
            <a:off x="342580" y="320714"/>
            <a:ext cx="8154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ABOUT Our Project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 OOP(Object Oriented Programming) and JDBC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2CF0EC-214D-4C3E-B798-1DA602519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14165" r="18692" b="15620"/>
          <a:stretch/>
        </p:blipFill>
        <p:spPr>
          <a:xfrm>
            <a:off x="4384221" y="2708275"/>
            <a:ext cx="1502230" cy="1439182"/>
          </a:xfrm>
          <a:prstGeom prst="rect">
            <a:avLst/>
          </a:prstGeom>
        </p:spPr>
      </p:pic>
      <p:pic>
        <p:nvPicPr>
          <p:cNvPr id="10" name="그림 9" descr="텍스트, 클립아트, 코일용수철이(가) 표시된 사진&#10;&#10;자동 생성된 설명">
            <a:extLst>
              <a:ext uri="{FF2B5EF4-FFF2-40B4-BE49-F238E27FC236}">
                <a16:creationId xmlns:a16="http://schemas.microsoft.com/office/drawing/2014/main" id="{AC348A9D-0809-4B8E-A555-062B87BF7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t="18720" r="13565" b="15361"/>
          <a:stretch/>
        </p:blipFill>
        <p:spPr>
          <a:xfrm>
            <a:off x="6188529" y="2708276"/>
            <a:ext cx="1575707" cy="13330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D44B6C-9B47-46F9-A152-C7323E5DFD5C}"/>
              </a:ext>
            </a:extLst>
          </p:cNvPr>
          <p:cNvSpPr txBox="1"/>
          <p:nvPr/>
        </p:nvSpPr>
        <p:spPr>
          <a:xfrm>
            <a:off x="8985022" y="3182231"/>
            <a:ext cx="176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CRUD </a:t>
            </a:r>
            <a:r>
              <a:rPr lang="ko-KR" altLang="en-US" sz="2000" b="1" dirty="0"/>
              <a:t>구현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3B2811-066A-4CA4-96DC-E1EED7598BA2}"/>
              </a:ext>
            </a:extLst>
          </p:cNvPr>
          <p:cNvSpPr txBox="1"/>
          <p:nvPr/>
        </p:nvSpPr>
        <p:spPr>
          <a:xfrm>
            <a:off x="2032000" y="3224507"/>
            <a:ext cx="176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캡슐화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1D46D6-A51C-4813-8A25-34FA3F43A677}"/>
              </a:ext>
            </a:extLst>
          </p:cNvPr>
          <p:cNvSpPr txBox="1"/>
          <p:nvPr/>
        </p:nvSpPr>
        <p:spPr>
          <a:xfrm>
            <a:off x="1851478" y="4052978"/>
            <a:ext cx="176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상속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추상화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C9936E-2A9A-4800-9CFC-C20EDFAB60A6}"/>
              </a:ext>
            </a:extLst>
          </p:cNvPr>
          <p:cNvSpPr txBox="1"/>
          <p:nvPr/>
        </p:nvSpPr>
        <p:spPr>
          <a:xfrm>
            <a:off x="2032000" y="2452297"/>
            <a:ext cx="101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다형성</a:t>
            </a:r>
            <a:endParaRPr lang="ko-KR" altLang="en-US" sz="2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1DBD9A-1708-4175-893C-2FE45C2CF93E}"/>
              </a:ext>
            </a:extLst>
          </p:cNvPr>
          <p:cNvSpPr/>
          <p:nvPr/>
        </p:nvSpPr>
        <p:spPr>
          <a:xfrm>
            <a:off x="1596233" y="2046735"/>
            <a:ext cx="1921556" cy="2762261"/>
          </a:xfrm>
          <a:prstGeom prst="rect">
            <a:avLst/>
          </a:prstGeom>
          <a:noFill/>
          <a:ln w="34925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3BB493-FD06-4200-BBD3-5F44AFC2A815}"/>
              </a:ext>
            </a:extLst>
          </p:cNvPr>
          <p:cNvSpPr/>
          <p:nvPr/>
        </p:nvSpPr>
        <p:spPr>
          <a:xfrm>
            <a:off x="8637813" y="2058095"/>
            <a:ext cx="2110695" cy="2657116"/>
          </a:xfrm>
          <a:prstGeom prst="rect">
            <a:avLst/>
          </a:prstGeom>
          <a:noFill/>
          <a:ln w="34925">
            <a:solidFill>
              <a:srgbClr val="64A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5F1133ED-47BD-42E8-962C-F1FEEF4E7814}"/>
              </a:ext>
            </a:extLst>
          </p:cNvPr>
          <p:cNvSpPr/>
          <p:nvPr/>
        </p:nvSpPr>
        <p:spPr>
          <a:xfrm>
            <a:off x="3611563" y="3224507"/>
            <a:ext cx="665275" cy="369332"/>
          </a:xfrm>
          <a:prstGeom prst="leftArrow">
            <a:avLst/>
          </a:prstGeom>
          <a:solidFill>
            <a:srgbClr val="0171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화살표: 왼쪽 61">
            <a:extLst>
              <a:ext uri="{FF2B5EF4-FFF2-40B4-BE49-F238E27FC236}">
                <a16:creationId xmlns:a16="http://schemas.microsoft.com/office/drawing/2014/main" id="{B8DA822E-B9FD-4667-9E44-02402A422927}"/>
              </a:ext>
            </a:extLst>
          </p:cNvPr>
          <p:cNvSpPr/>
          <p:nvPr/>
        </p:nvSpPr>
        <p:spPr>
          <a:xfrm rot="10800000">
            <a:off x="7916352" y="3182231"/>
            <a:ext cx="665275" cy="369332"/>
          </a:xfrm>
          <a:prstGeom prst="leftArrow">
            <a:avLst/>
          </a:prstGeom>
          <a:solidFill>
            <a:srgbClr val="0171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10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Dao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메소드명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: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기능소개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88239" y="963405"/>
            <a:ext cx="49314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8" name="Picture 6" descr="C:\Users\HOme\Desktop\피피티\멤버dao 주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8" y="1138280"/>
            <a:ext cx="10660063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128584" y="1771135"/>
            <a:ext cx="1812324" cy="255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80" name="Picture 8" descr="C:\Users\HOme\Desktop\피피티\메뉴 dao 주석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91"/>
          <a:stretch/>
        </p:blipFill>
        <p:spPr bwMode="auto">
          <a:xfrm>
            <a:off x="765968" y="4167230"/>
            <a:ext cx="10660063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128584" y="4415481"/>
            <a:ext cx="1614616" cy="230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81" name="Picture 9" descr="C:\Users\HOme\Desktop\피피티\메뉴다오오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87" y="3820383"/>
            <a:ext cx="225742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21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144352" y="1116125"/>
            <a:ext cx="1207388" cy="5515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3479102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Dao :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전체 데이터 반환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-318198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161979" y="951223"/>
            <a:ext cx="367685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8" name="Picture 2" descr="C:\Users\HOme\Desktop\피피티\멤버 dao 세부코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9" y="1116125"/>
            <a:ext cx="9266503" cy="55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41826" y="2776151"/>
            <a:ext cx="4473146" cy="568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41826" y="3492843"/>
            <a:ext cx="2487827" cy="444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1826" y="4044778"/>
            <a:ext cx="7595287" cy="1103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1826" y="5881816"/>
            <a:ext cx="766119" cy="197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6969202" y="1239039"/>
            <a:ext cx="4085980" cy="230832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▷ DB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값을 받아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배열로 저장 후 반환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SQL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 실행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반환값 받기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반환값을 배열로 저장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PreparedStatement 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닫기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배열 반환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05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3"/>
          <a:srcRect t="25950" r="46800"/>
          <a:stretch>
            <a:fillRect/>
          </a:stretch>
        </p:blipFill>
        <p:spPr>
          <a:xfrm>
            <a:off x="141902" y="1116284"/>
            <a:ext cx="3794087" cy="4250108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48834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  <a:cs typeface="Arial"/>
              </a:rPr>
              <a:t>CustomerMode : MemberDao</a:t>
            </a: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263525" y="955167"/>
            <a:ext cx="475097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97470" y="1453946"/>
            <a:ext cx="534529" cy="19927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84193" y="724266"/>
            <a:ext cx="6095822" cy="18646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</a:rPr>
              <a:t>▷getList</a:t>
            </a:r>
            <a:r>
              <a:rPr lang="ko-KR" altLang="en-US" b="1">
                <a:solidFill>
                  <a:schemeClr val="bg1"/>
                </a:solidFill>
              </a:rPr>
              <a:t> 메소드 </a:t>
            </a:r>
            <a:r>
              <a:rPr lang="en-US" altLang="ko-KR" b="1">
                <a:solidFill>
                  <a:schemeClr val="bg1"/>
                </a:solidFill>
              </a:rPr>
              <a:t>(</a:t>
            </a:r>
            <a:r>
              <a:rPr lang="ko-KR" altLang="en-US" b="1">
                <a:solidFill>
                  <a:schemeClr val="bg1"/>
                </a:solidFill>
              </a:rPr>
              <a:t>오버로딩</a:t>
            </a:r>
            <a:r>
              <a:rPr lang="en-US" altLang="ko-KR" b="1">
                <a:solidFill>
                  <a:schemeClr val="bg1"/>
                </a:solidFill>
              </a:rPr>
              <a:t>)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  <a:r>
              <a:rPr lang="en-US" altLang="ko-KR" b="1">
                <a:solidFill>
                  <a:schemeClr val="bg1"/>
                </a:solidFill>
              </a:rPr>
              <a:t>&amp;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  <a:r>
              <a:rPr lang="en-US" altLang="ko-KR" b="1">
                <a:solidFill>
                  <a:schemeClr val="bg1"/>
                </a:solidFill>
              </a:rPr>
              <a:t>getAdminList </a:t>
            </a:r>
            <a:r>
              <a:rPr lang="ko-KR" altLang="en-US" b="1">
                <a:solidFill>
                  <a:schemeClr val="bg1"/>
                </a:solidFill>
              </a:rPr>
              <a:t>메소드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chemeClr val="bg1"/>
                </a:solidFill>
              </a:rPr>
              <a:t>ArrayList</a:t>
            </a:r>
            <a:r>
              <a:rPr lang="ko-KR" altLang="en-US" sz="1500" b="1">
                <a:solidFill>
                  <a:schemeClr val="bg1"/>
                </a:solidFill>
              </a:rPr>
              <a:t> 컬렉션을 활용하여 </a:t>
            </a:r>
            <a:r>
              <a:rPr lang="en-US" altLang="ko-KR" sz="1500" b="1">
                <a:solidFill>
                  <a:schemeClr val="bg1"/>
                </a:solidFill>
              </a:rPr>
              <a:t>sql</a:t>
            </a:r>
            <a:r>
              <a:rPr lang="ko-KR" altLang="en-US" sz="1500" b="1">
                <a:solidFill>
                  <a:schemeClr val="bg1"/>
                </a:solidFill>
              </a:rPr>
              <a:t>의 </a:t>
            </a:r>
            <a:r>
              <a:rPr lang="en-US" altLang="ko-KR" sz="1500" b="1">
                <a:solidFill>
                  <a:schemeClr val="bg1"/>
                </a:solidFill>
              </a:rPr>
              <a:t>select</a:t>
            </a:r>
            <a:r>
              <a:rPr lang="ko-KR" altLang="en-US" sz="1500" b="1">
                <a:solidFill>
                  <a:schemeClr val="bg1"/>
                </a:solidFill>
              </a:rPr>
              <a:t> 쿼리의 결과를 담도록 한다</a:t>
            </a:r>
            <a:r>
              <a:rPr lang="en-US" altLang="ko-KR" sz="1500" b="1">
                <a:solidFill>
                  <a:schemeClr val="bg1"/>
                </a:solidFill>
              </a:rPr>
              <a:t>.</a:t>
            </a:r>
            <a:r>
              <a:rPr lang="ko-KR" altLang="en-US" sz="1500" b="1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>
                <a:solidFill>
                  <a:schemeClr val="bg1"/>
                </a:solidFill>
              </a:rPr>
              <a:t>관리자가 회원의 전체 정보를 불러오거나 관리자 정보를 확인할 때</a:t>
            </a:r>
            <a:r>
              <a:rPr lang="en-US" altLang="ko-KR" sz="1500" b="1">
                <a:solidFill>
                  <a:schemeClr val="bg1"/>
                </a:solidFill>
              </a:rPr>
              <a:t>,</a:t>
            </a:r>
            <a:r>
              <a:rPr lang="ko-KR" altLang="en-US" sz="1500" b="1">
                <a:solidFill>
                  <a:schemeClr val="bg1"/>
                </a:solidFill>
              </a:rPr>
              <a:t> 그리고 로그인 한 회원이 본인의 정보를 조회할 때 쓰이는 메소드이다</a:t>
            </a:r>
            <a:r>
              <a:rPr lang="en-US" altLang="ko-KR" sz="1500" b="1">
                <a:solidFill>
                  <a:schemeClr val="bg1"/>
                </a:solidFill>
              </a:rPr>
              <a:t>.</a:t>
            </a:r>
            <a:r>
              <a:rPr lang="ko-KR" altLang="en-US" sz="1500" b="1">
                <a:solidFill>
                  <a:schemeClr val="bg1"/>
                </a:solidFill>
              </a:rPr>
              <a:t> </a:t>
            </a:r>
            <a:endParaRPr lang="en-US" altLang="ko-KR" sz="15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>
                <a:solidFill>
                  <a:schemeClr val="bg1"/>
                </a:solidFill>
              </a:rPr>
              <a:t>DB</a:t>
            </a:r>
            <a:r>
              <a:rPr lang="ko-KR" altLang="en-US" sz="1500" b="1">
                <a:solidFill>
                  <a:schemeClr val="bg1"/>
                </a:solidFill>
              </a:rPr>
              <a:t>의 </a:t>
            </a:r>
            <a:r>
              <a:rPr lang="en-US" altLang="ko-KR" sz="1500" b="1">
                <a:solidFill>
                  <a:schemeClr val="bg1"/>
                </a:solidFill>
              </a:rPr>
              <a:t>select </a:t>
            </a:r>
            <a:r>
              <a:rPr lang="ko-KR" altLang="en-US" sz="1500" b="1">
                <a:solidFill>
                  <a:schemeClr val="bg1"/>
                </a:solidFill>
              </a:rPr>
              <a:t>질의를 통해 정보를 읽어오는 메소드</a:t>
            </a:r>
            <a:r>
              <a:rPr lang="en-US" altLang="ko-KR" sz="1500" b="1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 rotWithShape="1">
          <a:blip r:embed="rId4"/>
          <a:srcRect r="36890" b="43230"/>
          <a:stretch>
            <a:fillRect/>
          </a:stretch>
        </p:blipFill>
        <p:spPr>
          <a:xfrm>
            <a:off x="3398043" y="3147010"/>
            <a:ext cx="4397523" cy="3402377"/>
          </a:xfrm>
          <a:prstGeom prst="rect">
            <a:avLst/>
          </a:prstGeom>
          <a:ln w="9525" cap="flat" cmpd="sng">
            <a:solidFill>
              <a:srgbClr val="64A88C"/>
            </a:solidFill>
            <a:prstDash val="solid"/>
            <a:round/>
          </a:ln>
        </p:spPr>
      </p:pic>
      <p:sp>
        <p:nvSpPr>
          <p:cNvPr id="181" name="TextBox 12"/>
          <p:cNvSpPr txBox="1"/>
          <p:nvPr/>
        </p:nvSpPr>
        <p:spPr>
          <a:xfrm>
            <a:off x="4558839" y="3528637"/>
            <a:ext cx="466550" cy="996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cxnSp>
        <p:nvCxnSpPr>
          <p:cNvPr id="178" name="직선 연결선 177"/>
          <p:cNvCxnSpPr/>
          <p:nvPr/>
        </p:nvCxnSpPr>
        <p:spPr>
          <a:xfrm>
            <a:off x="4692733" y="4297224"/>
            <a:ext cx="26346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654495" y="2477126"/>
            <a:ext cx="21761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그림 182"/>
          <p:cNvPicPr>
            <a:picLocks noChangeAspect="1"/>
          </p:cNvPicPr>
          <p:nvPr/>
        </p:nvPicPr>
        <p:blipFill rotWithShape="1">
          <a:blip r:embed="rId5"/>
          <a:srcRect r="38320" b="43040"/>
          <a:stretch>
            <a:fillRect/>
          </a:stretch>
        </p:blipFill>
        <p:spPr>
          <a:xfrm>
            <a:off x="7530377" y="3377652"/>
            <a:ext cx="4321687" cy="3360952"/>
          </a:xfrm>
          <a:prstGeom prst="rect">
            <a:avLst/>
          </a:prstGeom>
          <a:ln w="9525" cap="flat" cmpd="sng">
            <a:solidFill>
              <a:srgbClr val="64A88C"/>
            </a:solidFill>
            <a:prstDash val="solid"/>
            <a:round/>
          </a:ln>
        </p:spPr>
      </p:pic>
      <p:sp>
        <p:nvSpPr>
          <p:cNvPr id="184" name="TextBox 12"/>
          <p:cNvSpPr txBox="1"/>
          <p:nvPr/>
        </p:nvSpPr>
        <p:spPr>
          <a:xfrm>
            <a:off x="8765175" y="3739510"/>
            <a:ext cx="666370" cy="16919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cxnSp>
        <p:nvCxnSpPr>
          <p:cNvPr id="185" name="직선 연결선 184"/>
          <p:cNvCxnSpPr/>
          <p:nvPr/>
        </p:nvCxnSpPr>
        <p:spPr>
          <a:xfrm>
            <a:off x="8930228" y="4706700"/>
            <a:ext cx="22635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HOme\Desktop\피피티\멤버 dao 세부코드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23" y="1148102"/>
            <a:ext cx="10865354" cy="537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7072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Dao :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데이터 입력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수정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삭제 후 결과값 반환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6821016" cy="307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82828" y="2945798"/>
            <a:ext cx="6645198" cy="607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82828" y="3742717"/>
            <a:ext cx="3402235" cy="998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82828" y="4926741"/>
            <a:ext cx="2837957" cy="193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82828" y="5702642"/>
            <a:ext cx="840272" cy="193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6664403" y="3959476"/>
            <a:ext cx="4085980" cy="230832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DB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SQL</a:t>
            </a:r>
            <a:r>
              <a:rPr lang="ko-KR" altLang="en-US" sz="1600" b="1" dirty="0"/>
              <a:t>문 전달 후 실행 결과 반환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/>
              <a:t>SQL</a:t>
            </a:r>
            <a:r>
              <a:rPr lang="ko-KR" altLang="en-US" sz="1600" b="1" dirty="0"/>
              <a:t>문 실행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/>
              <a:t>배열에서 매개변수 </a:t>
            </a:r>
            <a:r>
              <a:rPr lang="en-US" altLang="ko-KR" sz="1600" b="1" dirty="0"/>
              <a:t>? </a:t>
            </a:r>
            <a:r>
              <a:rPr lang="ko-KR" altLang="en-US" sz="1600" b="1" dirty="0"/>
              <a:t>로 값 입력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/>
              <a:t>변경된 행의 갯수 받기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b="1" dirty="0"/>
              <a:t>PreparedStatement </a:t>
            </a:r>
            <a:r>
              <a:rPr lang="ko-KR" altLang="en-US" sz="1600" b="1" dirty="0"/>
              <a:t>닫기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/>
              <a:t>변경된 행의 갯수 반환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01034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3"/>
          <a:srcRect r="16150" b="45230"/>
          <a:stretch>
            <a:fillRect/>
          </a:stretch>
        </p:blipFill>
        <p:spPr>
          <a:xfrm>
            <a:off x="263525" y="1208897"/>
            <a:ext cx="6280274" cy="2912093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263525" y="955167"/>
            <a:ext cx="47618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16354" y="1526206"/>
            <a:ext cx="523877" cy="17671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255716" y="1076278"/>
            <a:ext cx="3344850" cy="543691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</a:rPr>
              <a:t>▷editMem </a:t>
            </a:r>
            <a:r>
              <a:rPr lang="ko-KR" altLang="en-US" b="1">
                <a:solidFill>
                  <a:schemeClr val="bg1"/>
                </a:solidFill>
              </a:rPr>
              <a:t>메소드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bg1"/>
                </a:solidFill>
              </a:rPr>
              <a:t>사용자로부터 수정할 데이터를 입력받으면 </a:t>
            </a:r>
            <a:r>
              <a:rPr lang="en-US" altLang="ko-KR" b="1">
                <a:solidFill>
                  <a:schemeClr val="bg1"/>
                </a:solidFill>
              </a:rPr>
              <a:t>DB</a:t>
            </a:r>
            <a:r>
              <a:rPr lang="ko-KR" altLang="en-US" b="1">
                <a:solidFill>
                  <a:schemeClr val="bg1"/>
                </a:solidFill>
              </a:rPr>
              <a:t>에 그 데이터 값이 저장되어서 회원정보 수정이 이루어진다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</a:rPr>
              <a:t>▷editAdminMem </a:t>
            </a:r>
            <a:r>
              <a:rPr lang="ko-KR" altLang="en-US" b="1">
                <a:solidFill>
                  <a:schemeClr val="bg1"/>
                </a:solidFill>
              </a:rPr>
              <a:t>메소드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bg1"/>
                </a:solidFill>
              </a:rPr>
              <a:t>관리자 비밀번호를 변경할 수 있는 메소드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endParaRPr lang="ko-KR" altLang="en-US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</a:rPr>
              <a:t>DB</a:t>
            </a:r>
            <a:r>
              <a:rPr lang="ko-KR" altLang="en-US" b="1">
                <a:solidFill>
                  <a:schemeClr val="bg1"/>
                </a:solidFill>
              </a:rPr>
              <a:t>의 </a:t>
            </a:r>
            <a:r>
              <a:rPr lang="en-US" altLang="ko-KR" b="1">
                <a:solidFill>
                  <a:schemeClr val="bg1"/>
                </a:solidFill>
              </a:rPr>
              <a:t>update</a:t>
            </a:r>
            <a:r>
              <a:rPr lang="ko-KR" altLang="en-US" b="1">
                <a:solidFill>
                  <a:schemeClr val="bg1"/>
                </a:solidFill>
              </a:rPr>
              <a:t> 질의를 이용해 데이터를 수정한다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endParaRPr lang="ko-KR" altLang="en-US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180" name="직선 연결선 179"/>
          <p:cNvCxnSpPr/>
          <p:nvPr/>
        </p:nvCxnSpPr>
        <p:spPr>
          <a:xfrm>
            <a:off x="1440232" y="2452061"/>
            <a:ext cx="4825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1756276" y="2345531"/>
            <a:ext cx="47188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72"/>
          <p:cNvSpPr/>
          <p:nvPr/>
        </p:nvSpPr>
        <p:spPr>
          <a:xfrm>
            <a:off x="141902" y="462656"/>
            <a:ext cx="48834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  <a:cs typeface="Arial"/>
              </a:rPr>
              <a:t>CustomerMode : MemberDao</a:t>
            </a:r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 rotWithShape="1">
          <a:blip r:embed="rId4"/>
          <a:srcRect t="56930" r="40320"/>
          <a:stretch>
            <a:fillRect/>
          </a:stretch>
        </p:blipFill>
        <p:spPr>
          <a:xfrm>
            <a:off x="2662931" y="3598371"/>
            <a:ext cx="4860258" cy="2954004"/>
          </a:xfrm>
          <a:prstGeom prst="rect">
            <a:avLst/>
          </a:prstGeom>
          <a:ln w="9525" cap="flat" cmpd="sng">
            <a:solidFill>
              <a:srgbClr val="64A88C"/>
            </a:solidFill>
            <a:prstDash val="solid"/>
            <a:round/>
          </a:ln>
        </p:spPr>
      </p:pic>
      <p:sp>
        <p:nvSpPr>
          <p:cNvPr id="184" name="TextBox 12"/>
          <p:cNvSpPr txBox="1"/>
          <p:nvPr/>
        </p:nvSpPr>
        <p:spPr>
          <a:xfrm>
            <a:off x="3341162" y="4010700"/>
            <a:ext cx="774535" cy="110291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cxnSp>
        <p:nvCxnSpPr>
          <p:cNvPr id="185" name="직선 연결선 184"/>
          <p:cNvCxnSpPr/>
          <p:nvPr/>
        </p:nvCxnSpPr>
        <p:spPr>
          <a:xfrm>
            <a:off x="4292417" y="4940017"/>
            <a:ext cx="23327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그림 182"/>
          <p:cNvPicPr>
            <a:picLocks noChangeAspect="1"/>
          </p:cNvPicPr>
          <p:nvPr/>
        </p:nvPicPr>
        <p:blipFill rotWithShape="1">
          <a:blip r:embed="rId3"/>
          <a:srcRect l="450" t="55910" r="49550" b="-270"/>
          <a:stretch>
            <a:fillRect/>
          </a:stretch>
        </p:blipFill>
        <p:spPr>
          <a:xfrm>
            <a:off x="266700" y="1638771"/>
            <a:ext cx="4830417" cy="3042795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4" name="직선 연결선 173"/>
          <p:cNvCxnSpPr/>
          <p:nvPr/>
        </p:nvCxnSpPr>
        <p:spPr>
          <a:xfrm>
            <a:off x="276225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273050" y="955167"/>
            <a:ext cx="47618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79282" y="2092990"/>
            <a:ext cx="655473" cy="17671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55576" y="1695303"/>
            <a:ext cx="4761066" cy="214136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</a:rPr>
              <a:t>▷deleteMem </a:t>
            </a:r>
            <a:r>
              <a:rPr lang="ko-KR" altLang="en-US" b="1">
                <a:solidFill>
                  <a:schemeClr val="bg1"/>
                </a:solidFill>
              </a:rPr>
              <a:t>메소드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bg1"/>
                </a:solidFill>
              </a:rPr>
              <a:t>콘솔에서 </a:t>
            </a:r>
            <a:r>
              <a:rPr lang="en-US" altLang="ko-KR" b="1">
                <a:solidFill>
                  <a:schemeClr val="bg1"/>
                </a:solidFill>
              </a:rPr>
              <a:t>id</a:t>
            </a:r>
            <a:r>
              <a:rPr lang="ko-KR" altLang="en-US" b="1">
                <a:solidFill>
                  <a:schemeClr val="bg1"/>
                </a:solidFill>
              </a:rPr>
              <a:t>를 입력 받으면 해당 아이디의 정보가 담긴 </a:t>
            </a:r>
            <a:r>
              <a:rPr lang="en-US" altLang="ko-KR" b="1">
                <a:solidFill>
                  <a:schemeClr val="bg1"/>
                </a:solidFill>
              </a:rPr>
              <a:t>DB</a:t>
            </a:r>
            <a:r>
              <a:rPr lang="ko-KR" altLang="en-US" b="1">
                <a:solidFill>
                  <a:schemeClr val="bg1"/>
                </a:solidFill>
              </a:rPr>
              <a:t> 값들이 삭제되면서 탈퇴가 이루어진다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</a:rPr>
              <a:t>DB</a:t>
            </a:r>
            <a:r>
              <a:rPr lang="ko-KR" altLang="en-US" b="1">
                <a:solidFill>
                  <a:schemeClr val="bg1"/>
                </a:solidFill>
              </a:rPr>
              <a:t>의 </a:t>
            </a:r>
            <a:r>
              <a:rPr lang="en-US" altLang="ko-KR" b="1">
                <a:solidFill>
                  <a:schemeClr val="bg1"/>
                </a:solidFill>
              </a:rPr>
              <a:t>delete</a:t>
            </a:r>
            <a:r>
              <a:rPr lang="ko-KR" altLang="en-US" b="1">
                <a:solidFill>
                  <a:schemeClr val="bg1"/>
                </a:solidFill>
              </a:rPr>
              <a:t> 질의를 이용한 메소드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81" name="직선 연결선 180"/>
          <p:cNvCxnSpPr/>
          <p:nvPr/>
        </p:nvCxnSpPr>
        <p:spPr>
          <a:xfrm>
            <a:off x="2212264" y="2953376"/>
            <a:ext cx="23327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72"/>
          <p:cNvSpPr/>
          <p:nvPr/>
        </p:nvSpPr>
        <p:spPr>
          <a:xfrm>
            <a:off x="151427" y="462656"/>
            <a:ext cx="48834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  <a:cs typeface="Arial"/>
              </a:rPr>
              <a:t>CustomerMode : MemberDao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357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Dao :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추가기능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아이디 중복체크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5041643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Users\HOme\Desktop\피피티\멤버 dao 세부코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3" y="1208014"/>
            <a:ext cx="11389473" cy="529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326403" y="3929448"/>
            <a:ext cx="5090873" cy="1161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7496425" y="1323368"/>
            <a:ext cx="4085980" cy="267765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DB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SQL</a:t>
            </a:r>
            <a:r>
              <a:rPr lang="ko-KR" altLang="en-US" sz="1600" b="1" dirty="0"/>
              <a:t>문 전달 후 논리값 반환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/>
              <a:t>SQL</a:t>
            </a:r>
            <a:r>
              <a:rPr lang="ko-KR" altLang="en-US" sz="1600" b="1" dirty="0"/>
              <a:t>문 실행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/>
              <a:t>배열에서 매개변수 </a:t>
            </a:r>
            <a:r>
              <a:rPr lang="en-US" altLang="ko-KR" sz="1600" b="1" dirty="0"/>
              <a:t>? </a:t>
            </a:r>
            <a:r>
              <a:rPr lang="ko-KR" altLang="en-US" sz="1600" b="1" dirty="0"/>
              <a:t>로 값 입력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/>
              <a:t>실행된 행의 갯수 받기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  - </a:t>
            </a:r>
            <a:r>
              <a:rPr lang="ko-KR" altLang="en-US" sz="1600" b="1" dirty="0"/>
              <a:t>실행값이 있으면 </a:t>
            </a:r>
            <a:r>
              <a:rPr lang="en-US" altLang="ko-KR" sz="1600" b="1" dirty="0"/>
              <a:t>true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/ </a:t>
            </a:r>
            <a:r>
              <a:rPr lang="ko-KR" altLang="en-US" sz="1600" b="1" dirty="0"/>
              <a:t>없으면 </a:t>
            </a:r>
            <a:r>
              <a:rPr lang="en-US" altLang="ko-KR" sz="1600" b="1" dirty="0"/>
              <a:t>false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4.  PreparedStatement </a:t>
            </a:r>
            <a:r>
              <a:rPr lang="ko-KR" altLang="en-US" sz="1600" b="1" dirty="0"/>
              <a:t>닫기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5.  </a:t>
            </a:r>
            <a:r>
              <a:rPr lang="ko-KR" altLang="en-US" sz="1600" b="1" dirty="0"/>
              <a:t>논리값 반환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94042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6024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메소드 명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기능소개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37867" y="955167"/>
            <a:ext cx="5832475" cy="307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:\Users\HOme\Desktop\피피티\멤버 매니저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54"/>
          <a:stretch/>
        </p:blipFill>
        <p:spPr bwMode="auto">
          <a:xfrm>
            <a:off x="548369" y="1244989"/>
            <a:ext cx="11095262" cy="333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48369" y="1323460"/>
            <a:ext cx="2775856" cy="255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6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4570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: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전체 데이터 출력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 descr="C:\Users\HOme\Desktop\피피티\메뉴 매니져 기능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1481138"/>
            <a:ext cx="9855820" cy="46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179050" y="1481138"/>
            <a:ext cx="1508125" cy="4691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55827" y="2176848"/>
            <a:ext cx="5321198" cy="252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55827" y="2428875"/>
            <a:ext cx="3778148" cy="252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7019925" y="1702696"/>
            <a:ext cx="4562480" cy="12003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Dao </a:t>
            </a:r>
            <a:r>
              <a:rPr lang="ko-KR" altLang="en-US" sz="1600" b="1" dirty="0"/>
              <a:t>반환 리스트 출력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/>
              <a:t>커넥션객체를 매개변수로 </a:t>
            </a:r>
            <a:r>
              <a:rPr lang="en-US" altLang="ko-KR" sz="1600" b="1" dirty="0"/>
              <a:t>Dao</a:t>
            </a:r>
            <a:r>
              <a:rPr lang="ko-KR" altLang="en-US" sz="1600" b="1" dirty="0"/>
              <a:t> 전달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/>
              <a:t>반환 된 리스트를 사용자에게 출력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93548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829300" y="4810125"/>
            <a:ext cx="6137527" cy="1737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8236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: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데이터 입력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수정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삭제 후 실행여부 반환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8007264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C:\Users\HOme\Desktop\피피티\회원가입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79" y="1195426"/>
            <a:ext cx="5828721" cy="535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HOme\Desktop\피피티\회원가입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5426"/>
            <a:ext cx="5870827" cy="38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864923" y="4257675"/>
            <a:ext cx="2621228" cy="571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64923" y="4829175"/>
            <a:ext cx="3697552" cy="1657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53225" y="2466974"/>
            <a:ext cx="5213601" cy="266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753226" y="2840850"/>
            <a:ext cx="3105149" cy="266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753226" y="3190874"/>
            <a:ext cx="4219574" cy="952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6696075" y="4810125"/>
            <a:ext cx="4562480" cy="156966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Dao </a:t>
            </a:r>
            <a:r>
              <a:rPr lang="ko-KR" altLang="en-US" sz="1600" b="1" dirty="0"/>
              <a:t>실행여부 반환 후 출력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/>
              <a:t>아이디 중복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비밀번호 일치체크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/>
              <a:t>데이터베이스에서 실행여부를 반환받아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    </a:t>
            </a:r>
            <a:r>
              <a:rPr lang="ko-KR" altLang="en-US" sz="1600" b="1" dirty="0"/>
              <a:t>가입 </a:t>
            </a:r>
            <a:r>
              <a:rPr lang="en-US" altLang="ko-KR" sz="1600" b="1" dirty="0"/>
              <a:t>/ </a:t>
            </a:r>
            <a:r>
              <a:rPr lang="ko-KR" altLang="en-US" sz="1600" b="1" dirty="0"/>
              <a:t>가입실패 출력</a:t>
            </a:r>
            <a:endParaRPr lang="en-US" altLang="ko-KR" sz="1600" b="1" dirty="0"/>
          </a:p>
        </p:txBody>
      </p:sp>
      <p:sp>
        <p:nvSpPr>
          <p:cNvPr id="20" name="직사각형 19"/>
          <p:cNvSpPr/>
          <p:nvPr/>
        </p:nvSpPr>
        <p:spPr>
          <a:xfrm>
            <a:off x="864923" y="1704974"/>
            <a:ext cx="4545277" cy="266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0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C28B11-233A-4565-8E4B-976A448FD683}"/>
              </a:ext>
            </a:extLst>
          </p:cNvPr>
          <p:cNvSpPr/>
          <p:nvPr/>
        </p:nvSpPr>
        <p:spPr>
          <a:xfrm>
            <a:off x="163725" y="462656"/>
            <a:ext cx="285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1714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DD47EFF-DE58-41E5-9FE0-00E2D3E12A78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60A7EE-1BE5-4296-8FE3-B664E45F5373}"/>
              </a:ext>
            </a:extLst>
          </p:cNvPr>
          <p:cNvSpPr/>
          <p:nvPr/>
        </p:nvSpPr>
        <p:spPr>
          <a:xfrm>
            <a:off x="342580" y="320714"/>
            <a:ext cx="2468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ABOUT Our Project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역할 분담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8564F8-E688-4DD6-8ACD-14A601F695BA}"/>
              </a:ext>
            </a:extLst>
          </p:cNvPr>
          <p:cNvGrpSpPr/>
          <p:nvPr/>
        </p:nvGrpSpPr>
        <p:grpSpPr>
          <a:xfrm>
            <a:off x="4634737" y="1032391"/>
            <a:ext cx="2867025" cy="4438650"/>
            <a:chOff x="4667250" y="1066800"/>
            <a:chExt cx="2867025" cy="443865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232339-89E7-4117-B19D-E217A73542E9}"/>
                </a:ext>
              </a:extLst>
            </p:cNvPr>
            <p:cNvSpPr/>
            <p:nvPr/>
          </p:nvSpPr>
          <p:spPr>
            <a:xfrm>
              <a:off x="4667250" y="1066800"/>
              <a:ext cx="2867025" cy="443865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2EB67DAF-77D6-4910-B372-5B62D307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838" y="1539359"/>
              <a:ext cx="1506930" cy="147401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48ADAF3-C751-4314-89AF-17BC8DE0D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838" y="3429000"/>
              <a:ext cx="1611312" cy="1711955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E9EBCE1-9325-4224-AA24-CE017ABCE7D9}"/>
              </a:ext>
            </a:extLst>
          </p:cNvPr>
          <p:cNvSpPr txBox="1"/>
          <p:nvPr/>
        </p:nvSpPr>
        <p:spPr>
          <a:xfrm>
            <a:off x="3873117" y="1526142"/>
            <a:ext cx="1430721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CUSTOMER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6D9718-F8E7-4AD9-9301-554774FBCC6A}"/>
              </a:ext>
            </a:extLst>
          </p:cNvPr>
          <p:cNvSpPr txBox="1"/>
          <p:nvPr/>
        </p:nvSpPr>
        <p:spPr>
          <a:xfrm>
            <a:off x="6915150" y="3606284"/>
            <a:ext cx="1457325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MANAGER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822A4C-14E2-4A0E-9499-3874568F9590}"/>
              </a:ext>
            </a:extLst>
          </p:cNvPr>
          <p:cNvSpPr txBox="1"/>
          <p:nvPr/>
        </p:nvSpPr>
        <p:spPr>
          <a:xfrm>
            <a:off x="7643812" y="1308820"/>
            <a:ext cx="38290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위세라</a:t>
            </a:r>
            <a:endParaRPr lang="en-US" altLang="ko-KR" dirty="0"/>
          </a:p>
          <a:p>
            <a:r>
              <a:rPr lang="en-US" altLang="ko-KR" sz="1600" dirty="0"/>
              <a:t>--</a:t>
            </a:r>
            <a:r>
              <a:rPr lang="ko-KR" altLang="en-US" sz="1600" dirty="0"/>
              <a:t> 주문하기</a:t>
            </a:r>
            <a:endParaRPr lang="en-US" altLang="ko-KR" sz="1600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판매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전체 조회</a:t>
            </a:r>
            <a:r>
              <a:rPr lang="en-US" altLang="ko-KR" sz="1600" dirty="0"/>
              <a:t>, </a:t>
            </a:r>
            <a:r>
              <a:rPr lang="ko-KR" altLang="en-US" sz="1600" dirty="0"/>
              <a:t>당일 총 판매액</a:t>
            </a:r>
            <a:r>
              <a:rPr lang="en-US" altLang="ko-KR" sz="1600" dirty="0"/>
              <a:t>, </a:t>
            </a:r>
            <a:r>
              <a:rPr lang="ko-KR" altLang="en-US" sz="1600" dirty="0"/>
              <a:t>메뉴당 판매액 조회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포인트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 포인트 확인</a:t>
            </a:r>
            <a:r>
              <a:rPr lang="en-US" altLang="ko-KR" sz="1600" dirty="0"/>
              <a:t>, </a:t>
            </a:r>
            <a:r>
              <a:rPr lang="ko-KR" altLang="en-US" sz="1600" dirty="0"/>
              <a:t>적립</a:t>
            </a:r>
            <a:r>
              <a:rPr lang="en-US" altLang="ko-KR" sz="1600" dirty="0"/>
              <a:t>, </a:t>
            </a:r>
            <a:r>
              <a:rPr lang="ko-KR" altLang="en-US" sz="1600" dirty="0"/>
              <a:t>사용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6EA1F-A552-4589-81F3-7825C34035E7}"/>
              </a:ext>
            </a:extLst>
          </p:cNvPr>
          <p:cNvSpPr txBox="1"/>
          <p:nvPr/>
        </p:nvSpPr>
        <p:spPr>
          <a:xfrm>
            <a:off x="719138" y="1349735"/>
            <a:ext cx="315397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이현우</a:t>
            </a:r>
            <a:endParaRPr lang="en-US" altLang="ko-KR" dirty="0"/>
          </a:p>
          <a:p>
            <a:r>
              <a:rPr lang="en-US" altLang="ko-KR" sz="1600" dirty="0"/>
              <a:t>--</a:t>
            </a:r>
            <a:r>
              <a:rPr lang="ko-KR" altLang="en-US" sz="1600" dirty="0"/>
              <a:t> 회원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회원 조회</a:t>
            </a:r>
            <a:r>
              <a:rPr lang="en-US" altLang="ko-KR" sz="1600" dirty="0"/>
              <a:t>, </a:t>
            </a:r>
            <a:r>
              <a:rPr lang="ko-KR" altLang="en-US" sz="1600" dirty="0"/>
              <a:t>회원 정보 수정 </a:t>
            </a:r>
            <a:r>
              <a:rPr lang="en-US" altLang="ko-KR" sz="1600" dirty="0"/>
              <a:t>, </a:t>
            </a:r>
            <a:r>
              <a:rPr lang="ko-KR" altLang="en-US" sz="1600" dirty="0"/>
              <a:t>회원 탈퇴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메뉴 관리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메뉴 조회</a:t>
            </a:r>
            <a:r>
              <a:rPr lang="en-US" altLang="ko-KR" sz="1600" dirty="0"/>
              <a:t>, </a:t>
            </a:r>
            <a:r>
              <a:rPr lang="ko-KR" altLang="en-US" sz="1600" dirty="0"/>
              <a:t>수정</a:t>
            </a:r>
            <a:r>
              <a:rPr lang="en-US" altLang="ko-KR" sz="1600" dirty="0"/>
              <a:t>,</a:t>
            </a:r>
            <a:r>
              <a:rPr lang="ko-KR" altLang="en-US" sz="1600" dirty="0"/>
              <a:t> 삭제</a:t>
            </a:r>
            <a:r>
              <a:rPr lang="en-US" altLang="ko-KR" sz="1600" dirty="0"/>
              <a:t>, </a:t>
            </a:r>
            <a:r>
              <a:rPr lang="ko-KR" altLang="en-US" sz="1600" dirty="0"/>
              <a:t>추가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, </a:t>
            </a:r>
            <a:r>
              <a:rPr lang="ko-KR" altLang="en-US" sz="1600" dirty="0"/>
              <a:t>회원가입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EE2917-8E4B-459D-B573-00C785EDC483}"/>
              </a:ext>
            </a:extLst>
          </p:cNvPr>
          <p:cNvSpPr txBox="1"/>
          <p:nvPr/>
        </p:nvSpPr>
        <p:spPr>
          <a:xfrm>
            <a:off x="7643812" y="4173041"/>
            <a:ext cx="38290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김은선</a:t>
            </a:r>
            <a:endParaRPr lang="en-US" altLang="ko-KR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판매 관리</a:t>
            </a:r>
            <a:r>
              <a:rPr lang="en-US" altLang="ko-KR" sz="1600" dirty="0"/>
              <a:t>(</a:t>
            </a:r>
            <a:r>
              <a:rPr lang="ko-KR" altLang="en-US" sz="1600" dirty="0"/>
              <a:t>인기상품 조회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관리자 설정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( </a:t>
            </a:r>
            <a:r>
              <a:rPr lang="ko-KR" altLang="en-US" sz="1600" dirty="0"/>
              <a:t>점포 확인</a:t>
            </a:r>
            <a:r>
              <a:rPr lang="en-US" altLang="ko-KR" sz="1600" dirty="0"/>
              <a:t>, </a:t>
            </a:r>
            <a:r>
              <a:rPr lang="ko-KR" altLang="en-US" sz="1600" dirty="0"/>
              <a:t>관리자 정보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9BD244-2DF7-4D46-A152-D25034E7A794}"/>
              </a:ext>
            </a:extLst>
          </p:cNvPr>
          <p:cNvSpPr txBox="1"/>
          <p:nvPr/>
        </p:nvSpPr>
        <p:spPr>
          <a:xfrm>
            <a:off x="719138" y="4174132"/>
            <a:ext cx="34524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이윤성</a:t>
            </a:r>
            <a:endParaRPr lang="en-US" altLang="ko-KR" dirty="0"/>
          </a:p>
          <a:p>
            <a:r>
              <a:rPr lang="en-US" altLang="ko-KR" sz="1600" dirty="0"/>
              <a:t>-- </a:t>
            </a:r>
            <a:r>
              <a:rPr lang="ko-KR" altLang="en-US" sz="1600" dirty="0"/>
              <a:t>관리자 모드 페이지 </a:t>
            </a:r>
          </a:p>
        </p:txBody>
      </p:sp>
    </p:spTree>
    <p:extLst>
      <p:ext uri="{BB962C8B-B14F-4D97-AF65-F5344CB8AC3E}">
        <p14:creationId xmlns:p14="http://schemas.microsoft.com/office/powerpoint/2010/main" val="5502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그림 181"/>
          <p:cNvPicPr>
            <a:picLocks noChangeAspect="1"/>
          </p:cNvPicPr>
          <p:nvPr/>
        </p:nvPicPr>
        <p:blipFill rotWithShape="1">
          <a:blip r:embed="rId3"/>
          <a:srcRect r="46770" b="-800"/>
          <a:stretch>
            <a:fillRect/>
          </a:stretch>
        </p:blipFill>
        <p:spPr>
          <a:xfrm>
            <a:off x="421373" y="1125406"/>
            <a:ext cx="5198644" cy="5450604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6359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  <a:cs typeface="Arial"/>
              </a:rPr>
              <a:t>CustomerMode : MemberManager</a:t>
            </a: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57959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227358" y="724265"/>
            <a:ext cx="4072189" cy="124218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bg1"/>
                </a:solidFill>
              </a:rPr>
              <a:t>▷memEdit</a:t>
            </a:r>
            <a:r>
              <a:rPr lang="ko-KR" altLang="en-US" b="1">
                <a:solidFill>
                  <a:schemeClr val="bg1"/>
                </a:solidFill>
              </a:rPr>
              <a:t> 메소드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이름</a:t>
            </a:r>
            <a:r>
              <a:rPr lang="en-US" altLang="ko-KR" sz="1600" b="1">
                <a:solidFill>
                  <a:schemeClr val="bg1"/>
                </a:solidFill>
              </a:rPr>
              <a:t>,</a:t>
            </a:r>
            <a:r>
              <a:rPr lang="ko-KR" altLang="en-US" sz="1600" b="1">
                <a:solidFill>
                  <a:schemeClr val="bg1"/>
                </a:solidFill>
              </a:rPr>
              <a:t> 비밀번호</a:t>
            </a:r>
            <a:r>
              <a:rPr lang="en-US" altLang="ko-KR" sz="1600" b="1">
                <a:solidFill>
                  <a:schemeClr val="bg1"/>
                </a:solidFill>
              </a:rPr>
              <a:t>,</a:t>
            </a:r>
            <a:r>
              <a:rPr lang="ko-KR" altLang="en-US" sz="1600" b="1">
                <a:solidFill>
                  <a:schemeClr val="bg1"/>
                </a:solidFill>
              </a:rPr>
              <a:t> 주소</a:t>
            </a:r>
            <a:r>
              <a:rPr lang="en-US" altLang="ko-KR" sz="1600" b="1">
                <a:solidFill>
                  <a:schemeClr val="bg1"/>
                </a:solidFill>
              </a:rPr>
              <a:t>,</a:t>
            </a:r>
            <a:r>
              <a:rPr lang="ko-KR" altLang="en-US" sz="1600" b="1">
                <a:solidFill>
                  <a:schemeClr val="bg1"/>
                </a:solidFill>
              </a:rPr>
              <a:t> 전화번호를 새로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bg1"/>
                </a:solidFill>
              </a:rPr>
              <a:t>입력받도록 하는 메소드</a:t>
            </a:r>
          </a:p>
        </p:txBody>
      </p:sp>
      <p:sp>
        <p:nvSpPr>
          <p:cNvPr id="180" name="TextBox 12"/>
          <p:cNvSpPr txBox="1"/>
          <p:nvPr/>
        </p:nvSpPr>
        <p:spPr>
          <a:xfrm>
            <a:off x="1430269" y="4545285"/>
            <a:ext cx="4114551" cy="130467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 rotWithShape="1">
          <a:blip r:embed="rId4"/>
          <a:srcRect r="43860"/>
          <a:stretch>
            <a:fillRect/>
          </a:stretch>
        </p:blipFill>
        <p:spPr>
          <a:xfrm>
            <a:off x="5777865" y="2350293"/>
            <a:ext cx="4438097" cy="4225717"/>
          </a:xfrm>
          <a:prstGeom prst="rect">
            <a:avLst/>
          </a:prstGeom>
        </p:spPr>
      </p:pic>
      <p:sp>
        <p:nvSpPr>
          <p:cNvPr id="184" name="TextBox 13"/>
          <p:cNvSpPr txBox="1"/>
          <p:nvPr/>
        </p:nvSpPr>
        <p:spPr>
          <a:xfrm>
            <a:off x="10299548" y="3094547"/>
            <a:ext cx="1665440" cy="208204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▷</a:t>
            </a:r>
            <a:r>
              <a:rPr lang="en-US" altLang="ko-KR" sz="1600" b="1" dirty="0" err="1">
                <a:solidFill>
                  <a:schemeClr val="bg1"/>
                </a:solidFill>
              </a:rPr>
              <a:t>memAdmin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Edit </a:t>
            </a:r>
            <a:r>
              <a:rPr lang="ko-KR" altLang="en-US" sz="1600" b="1" dirty="0">
                <a:solidFill>
                  <a:schemeClr val="bg1"/>
                </a:solidFill>
              </a:rPr>
              <a:t>메소드</a:t>
            </a:r>
          </a:p>
          <a:p>
            <a:pPr>
              <a:lnSpc>
                <a:spcPct val="150000"/>
              </a:lnSpc>
              <a:defRPr/>
            </a:pPr>
            <a:endParaRPr lang="ko-KR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bg1"/>
                </a:solidFill>
              </a:rPr>
              <a:t>새 비밀번호를 입력 받도록 하는 메소드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29458" y="5162551"/>
            <a:ext cx="5699534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445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Login :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아이디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비밀번호 일치확인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5198148" cy="307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C:\Users\HOme\Desktop\피피티\로그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6" y="1223997"/>
            <a:ext cx="5763034" cy="53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HOme\Desktop\피피티\로그인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3"/>
          <a:stretch/>
        </p:blipFill>
        <p:spPr bwMode="auto">
          <a:xfrm>
            <a:off x="6000750" y="1223997"/>
            <a:ext cx="5928242" cy="414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93473" y="3850499"/>
            <a:ext cx="3955529" cy="378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5898" y="2645585"/>
            <a:ext cx="4878652" cy="1323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350108" y="2473395"/>
            <a:ext cx="5478727" cy="747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629508" y="3563585"/>
            <a:ext cx="5173927" cy="552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6473932" y="4888258"/>
            <a:ext cx="5231077" cy="156966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</a:t>
            </a:r>
            <a:r>
              <a:rPr lang="ko-KR" altLang="en-US" sz="1600" b="1" dirty="0"/>
              <a:t>아이디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비밀번호 일치여부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1. Dao</a:t>
            </a:r>
            <a:r>
              <a:rPr lang="ko-KR" altLang="en-US" sz="1600" b="1" dirty="0"/>
              <a:t> 반환값을 </a:t>
            </a:r>
            <a:r>
              <a:rPr lang="en-US" altLang="ko-KR" sz="1600" b="1" dirty="0"/>
              <a:t>HashMap</a:t>
            </a:r>
            <a:r>
              <a:rPr lang="ko-KR" altLang="en-US" sz="1600" b="1" dirty="0"/>
              <a:t>의 키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밸류값으로 저장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값 비교 후 일치시 </a:t>
            </a:r>
            <a:r>
              <a:rPr lang="en-US" altLang="ko-KR" sz="1600" b="1" dirty="0"/>
              <a:t>static </a:t>
            </a:r>
            <a:r>
              <a:rPr lang="ko-KR" altLang="en-US" sz="1600" b="1" dirty="0"/>
              <a:t>아이디로 저장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3. </a:t>
            </a:r>
            <a:r>
              <a:rPr lang="ko-KR" altLang="en-US" sz="1600" b="1" dirty="0"/>
              <a:t>다른 클래스서 아이디값 사용하여 회원여부 판단</a:t>
            </a:r>
            <a:endParaRPr lang="en-US" altLang="ko-KR" sz="1600" b="1" dirty="0"/>
          </a:p>
        </p:txBody>
      </p:sp>
      <p:pic>
        <p:nvPicPr>
          <p:cNvPr id="18" name="Picture 2" descr="C:\Users\HOme\Desktop\피피티\로그인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84"/>
          <a:stretch/>
        </p:blipFill>
        <p:spPr bwMode="auto">
          <a:xfrm>
            <a:off x="332966" y="1652585"/>
            <a:ext cx="5763034" cy="29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HOme\Desktop\피피티\로그인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7"/>
          <a:stretch/>
        </p:blipFill>
        <p:spPr bwMode="auto">
          <a:xfrm>
            <a:off x="332966" y="4473574"/>
            <a:ext cx="5928242" cy="206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69912" y="4888258"/>
            <a:ext cx="4288102" cy="729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06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E46A14-E854-402B-9C83-E431681C60FC}"/>
              </a:ext>
            </a:extLst>
          </p:cNvPr>
          <p:cNvSpPr/>
          <p:nvPr/>
        </p:nvSpPr>
        <p:spPr>
          <a:xfrm>
            <a:off x="3116826" y="1769806"/>
            <a:ext cx="8032829" cy="3480620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3A4CF279-616A-4643-880A-213A6E45A34D}"/>
              </a:ext>
            </a:extLst>
          </p:cNvPr>
          <p:cNvSpPr txBox="1"/>
          <p:nvPr/>
        </p:nvSpPr>
        <p:spPr>
          <a:xfrm>
            <a:off x="6218913" y="3113060"/>
            <a:ext cx="4507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Point Class</a:t>
            </a:r>
            <a:endParaRPr lang="ko-KR" altLang="en-US" sz="28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A100F0-19ED-49DC-857B-BEAA3A2359EA}"/>
              </a:ext>
            </a:extLst>
          </p:cNvPr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A7357D1-B5A8-4238-8633-ABF9BB13DA16}"/>
                </a:ext>
              </a:extLst>
            </p:cNvPr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1C48872-74BD-4401-8C02-C453A5243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D2B1CFA-5617-4EB9-A570-12ADBDB92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F3C293B-0067-4A9A-B9DD-1CC4424C2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5234919-BDA5-441E-99D7-3F1DFB05F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E5F4C4-E78B-459E-BDBD-C8CAD9F9A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831AEB-F2DF-48B6-80E4-B74B45FE6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F62D007-BD8C-4264-8F07-E281FF89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3E00C42-71C8-4618-AD0E-772084332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F1F31E-8978-40C4-9F7C-A0494B96E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B35C567-C93D-452D-B64D-3BB304BE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C29D717-2DA0-4ADB-B977-8124585D4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F1D0F2-0E33-4C07-9C10-6A105D8D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2EE0B98-A7DB-44BA-8E25-CDA6069E5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CCE82CA-D91D-4638-BE45-4F72468E9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A1CB956-AE6F-4057-8089-A0995664C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4D6E97F-A7ED-4894-914A-63503285D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2F9211D-604B-478F-8FBA-541D5FD3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5C0BBE-9F3C-465B-9835-8F8036776021}"/>
              </a:ext>
            </a:extLst>
          </p:cNvPr>
          <p:cNvSpPr/>
          <p:nvPr/>
        </p:nvSpPr>
        <p:spPr>
          <a:xfrm>
            <a:off x="163725" y="462656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 Mode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1BCFCC-C891-4E33-B73B-A19A216A7C97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DE80A0-1FDB-4C74-AAA9-B1CB24097FA0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243416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88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3929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Point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3800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4005A3D-DA89-4D95-AC6B-E4C2B241D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8" y="1076279"/>
            <a:ext cx="6232550" cy="53693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493A5D-40F4-476D-820F-A2EF3FD96A5C}"/>
              </a:ext>
            </a:extLst>
          </p:cNvPr>
          <p:cNvSpPr txBox="1"/>
          <p:nvPr/>
        </p:nvSpPr>
        <p:spPr>
          <a:xfrm>
            <a:off x="1207008" y="4667098"/>
            <a:ext cx="3807496" cy="79709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DD07E-18F8-46AB-976A-E33A62E660BB}"/>
              </a:ext>
            </a:extLst>
          </p:cNvPr>
          <p:cNvSpPr txBox="1"/>
          <p:nvPr/>
        </p:nvSpPr>
        <p:spPr>
          <a:xfrm>
            <a:off x="6772718" y="1076279"/>
            <a:ext cx="4923994" cy="207011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▷Point Class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Point</a:t>
            </a:r>
            <a:r>
              <a:rPr lang="ko-KR" altLang="en-US" sz="1600" b="1" dirty="0">
                <a:solidFill>
                  <a:schemeClr val="bg1"/>
                </a:solidFill>
              </a:rPr>
              <a:t>를 조회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적립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사용하는 메소드를 가진 클래스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▷</a:t>
            </a:r>
            <a:r>
              <a:rPr lang="en-US" altLang="ko-KR" b="1" dirty="0" err="1">
                <a:solidFill>
                  <a:schemeClr val="bg1"/>
                </a:solidFill>
              </a:rPr>
              <a:t>readPoint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메서드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bg1"/>
                </a:solidFill>
              </a:rPr>
              <a:t>MemberDB</a:t>
            </a:r>
            <a:r>
              <a:rPr lang="ko-KR" altLang="en-US" b="1" dirty="0">
                <a:solidFill>
                  <a:schemeClr val="bg1"/>
                </a:solidFill>
              </a:rPr>
              <a:t>에서 포인트만 읽어온 뒤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(READ: SELECT) </a:t>
            </a:r>
            <a:r>
              <a:rPr lang="ko-KR" altLang="en-US" b="1" dirty="0">
                <a:solidFill>
                  <a:schemeClr val="bg1"/>
                </a:solidFill>
              </a:rPr>
              <a:t>포인트를 반환한다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81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3929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Point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3800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261E57-F7E5-47FF-A5B2-9A1236DD7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119084"/>
            <a:ext cx="9297619" cy="55888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ECD36C-DFC6-4D82-9D53-2D706F667FC6}"/>
              </a:ext>
            </a:extLst>
          </p:cNvPr>
          <p:cNvSpPr txBox="1"/>
          <p:nvPr/>
        </p:nvSpPr>
        <p:spPr>
          <a:xfrm>
            <a:off x="1265530" y="3686861"/>
            <a:ext cx="6862470" cy="151424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B79D5-797D-45D2-A975-AB609BBAE484}"/>
              </a:ext>
            </a:extLst>
          </p:cNvPr>
          <p:cNvSpPr txBox="1"/>
          <p:nvPr/>
        </p:nvSpPr>
        <p:spPr>
          <a:xfrm>
            <a:off x="5811977" y="1255736"/>
            <a:ext cx="3152409" cy="152202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</a:t>
            </a:r>
            <a:r>
              <a:rPr lang="en-US" altLang="ko-KR" sz="1600" b="1" dirty="0" err="1"/>
              <a:t>savePoint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포인트를 적립한다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가지고 있는 포인트에 예상 적립 포인트를 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더한다</a:t>
            </a:r>
            <a:r>
              <a:rPr lang="en-US" altLang="ko-KR" sz="1600" b="1" dirty="0"/>
              <a:t>.(UPDATE)</a:t>
            </a:r>
          </a:p>
        </p:txBody>
      </p:sp>
    </p:spTree>
    <p:extLst>
      <p:ext uri="{BB962C8B-B14F-4D97-AF65-F5344CB8AC3E}">
        <p14:creationId xmlns:p14="http://schemas.microsoft.com/office/powerpoint/2010/main" val="38264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263525" y="256909"/>
            <a:ext cx="3929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Point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328216" y="765175"/>
            <a:ext cx="3800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0752EF8-0C2A-4E3E-99D4-1A9E4944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915383"/>
            <a:ext cx="9099550" cy="5702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663C3-5992-48F9-93CB-495E87411E90}"/>
              </a:ext>
            </a:extLst>
          </p:cNvPr>
          <p:cNvSpPr txBox="1"/>
          <p:nvPr/>
        </p:nvSpPr>
        <p:spPr>
          <a:xfrm>
            <a:off x="1207008" y="3606394"/>
            <a:ext cx="6708038" cy="200436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1AA11-06E8-4AF6-B6F4-CCB74837C927}"/>
              </a:ext>
            </a:extLst>
          </p:cNvPr>
          <p:cNvSpPr txBox="1"/>
          <p:nvPr/>
        </p:nvSpPr>
        <p:spPr>
          <a:xfrm>
            <a:off x="5811977" y="1255736"/>
            <a:ext cx="3152409" cy="155277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</a:t>
            </a:r>
            <a:r>
              <a:rPr lang="en-US" altLang="ko-KR" sz="1600" b="1" dirty="0" err="1"/>
              <a:t>usePoint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가지고 있는 포인트가 결제 금액보다 클 때 사용한다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포인트를 사용하면 </a:t>
            </a:r>
            <a:r>
              <a:rPr lang="en-US" altLang="ko-KR" sz="1600" b="1" dirty="0"/>
              <a:t>UPDATE </a:t>
            </a:r>
            <a:r>
              <a:rPr lang="ko-KR" altLang="en-US" sz="1600" b="1" dirty="0"/>
              <a:t>한다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6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34142" y="215974"/>
            <a:ext cx="3929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CustomerMode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Point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198833" y="739194"/>
            <a:ext cx="3800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CD0E221-D92B-466D-9F94-A9CA5F448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3" y="836613"/>
            <a:ext cx="8785555" cy="5713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F694D9-2424-4A85-AFD6-4393AF0C039E}"/>
              </a:ext>
            </a:extLst>
          </p:cNvPr>
          <p:cNvSpPr txBox="1"/>
          <p:nvPr/>
        </p:nvSpPr>
        <p:spPr>
          <a:xfrm>
            <a:off x="1089964" y="3599079"/>
            <a:ext cx="5881421" cy="226039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BDD22-21E4-4C55-8D73-00111C999251}"/>
              </a:ext>
            </a:extLst>
          </p:cNvPr>
          <p:cNvSpPr txBox="1"/>
          <p:nvPr/>
        </p:nvSpPr>
        <p:spPr>
          <a:xfrm>
            <a:off x="5548825" y="1289957"/>
            <a:ext cx="3435563" cy="152202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▷usePoint2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가지고 있는 포인트보다 결제 금액이 클 때 사용한다</a:t>
            </a:r>
            <a:r>
              <a:rPr lang="en-US" altLang="ko-KR" sz="1600" b="1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포인트는 </a:t>
            </a:r>
            <a:r>
              <a:rPr lang="en-US" altLang="ko-KR" sz="1600" b="1" dirty="0"/>
              <a:t>0</a:t>
            </a:r>
            <a:r>
              <a:rPr lang="ko-KR" altLang="en-US" sz="1600" b="1" dirty="0"/>
              <a:t>으로 바뀐다</a:t>
            </a:r>
            <a:r>
              <a:rPr lang="en-US" altLang="ko-KR" sz="1600" b="1" dirty="0"/>
              <a:t>.(UPDATE) </a:t>
            </a:r>
          </a:p>
        </p:txBody>
      </p:sp>
    </p:spTree>
    <p:extLst>
      <p:ext uri="{BB962C8B-B14F-4D97-AF65-F5344CB8AC3E}">
        <p14:creationId xmlns:p14="http://schemas.microsoft.com/office/powerpoint/2010/main" val="406371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5354" y="1869934"/>
            <a:ext cx="4200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▷ Manager Mode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7880A6-3C11-4FAC-A104-A60E462DA043}"/>
              </a:ext>
            </a:extLst>
          </p:cNvPr>
          <p:cNvSpPr/>
          <p:nvPr/>
        </p:nvSpPr>
        <p:spPr>
          <a:xfrm>
            <a:off x="4593771" y="1587953"/>
            <a:ext cx="3004457" cy="3682093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7143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892121" y="2245919"/>
            <a:ext cx="2550897" cy="31700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회원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판매 정보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 startAt="3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메뉴 보기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4.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관리자설정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17817" y="437256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5B9ADD6-2657-42C0-BD1C-33438C409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67" y="2777523"/>
            <a:ext cx="1611312" cy="1711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65872-C267-4020-8E67-EE61DB729607}"/>
              </a:ext>
            </a:extLst>
          </p:cNvPr>
          <p:cNvSpPr txBox="1"/>
          <p:nvPr/>
        </p:nvSpPr>
        <p:spPr>
          <a:xfrm>
            <a:off x="8005578" y="1587952"/>
            <a:ext cx="3550608" cy="369332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전체 정보보기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0B40F-F8A0-4F49-86CB-C8FD2DB7A934}"/>
              </a:ext>
            </a:extLst>
          </p:cNvPr>
          <p:cNvSpPr txBox="1"/>
          <p:nvPr/>
        </p:nvSpPr>
        <p:spPr>
          <a:xfrm>
            <a:off x="8041625" y="2218948"/>
            <a:ext cx="3550608" cy="1200329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판매 전체 정보보기</a:t>
            </a:r>
            <a:endParaRPr lang="en-US" altLang="ko-KR" dirty="0"/>
          </a:p>
          <a:p>
            <a:r>
              <a:rPr lang="ko-KR" altLang="en-US" dirty="0"/>
              <a:t>당일 총 판매액 보기</a:t>
            </a:r>
            <a:endParaRPr lang="en-US" altLang="ko-KR" dirty="0"/>
          </a:p>
          <a:p>
            <a:r>
              <a:rPr lang="ko-KR" altLang="en-US" dirty="0"/>
              <a:t>당일 메뉴당 판매액 보기</a:t>
            </a:r>
            <a:endParaRPr lang="en-US" altLang="ko-KR" dirty="0"/>
          </a:p>
          <a:p>
            <a:r>
              <a:rPr lang="ko-KR" altLang="en-US" dirty="0"/>
              <a:t>인기 상품 조회하기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0FA9DD-E93E-4BC5-9C6B-4ED39D87547B}"/>
              </a:ext>
            </a:extLst>
          </p:cNvPr>
          <p:cNvSpPr txBox="1"/>
          <p:nvPr/>
        </p:nvSpPr>
        <p:spPr>
          <a:xfrm>
            <a:off x="8091948" y="3655447"/>
            <a:ext cx="3550608" cy="1200329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조회하기</a:t>
            </a:r>
            <a:endParaRPr lang="en-US" altLang="ko-KR" dirty="0"/>
          </a:p>
          <a:p>
            <a:r>
              <a:rPr lang="ko-KR" altLang="en-US" dirty="0"/>
              <a:t>메뉴 추가</a:t>
            </a:r>
            <a:endParaRPr lang="en-US" altLang="ko-KR" dirty="0"/>
          </a:p>
          <a:p>
            <a:r>
              <a:rPr lang="ko-KR" altLang="en-US" dirty="0"/>
              <a:t>메뉴 수정</a:t>
            </a:r>
            <a:endParaRPr lang="en-US" altLang="ko-KR" dirty="0"/>
          </a:p>
          <a:p>
            <a:r>
              <a:rPr lang="ko-KR" altLang="en-US" dirty="0"/>
              <a:t>메뉴 삭제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06B784-8240-49C1-AC64-9E3B537299FA}"/>
              </a:ext>
            </a:extLst>
          </p:cNvPr>
          <p:cNvSpPr txBox="1"/>
          <p:nvPr/>
        </p:nvSpPr>
        <p:spPr>
          <a:xfrm>
            <a:off x="8119810" y="4960856"/>
            <a:ext cx="3550608" cy="646331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점포 조회</a:t>
            </a:r>
            <a:endParaRPr lang="en-US" altLang="ko-KR" dirty="0"/>
          </a:p>
          <a:p>
            <a:r>
              <a:rPr lang="ko-KR" altLang="en-US" dirty="0"/>
              <a:t>관리자 정보 수정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B4D2189-7BC8-4191-8B16-DDEF8C0DBCD9}"/>
              </a:ext>
            </a:extLst>
          </p:cNvPr>
          <p:cNvCxnSpPr>
            <a:stCxn id="21" idx="3"/>
          </p:cNvCxnSpPr>
          <p:nvPr/>
        </p:nvCxnSpPr>
        <p:spPr>
          <a:xfrm flipV="1">
            <a:off x="3211879" y="2428568"/>
            <a:ext cx="1680242" cy="1204933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1830E0-F2B5-4B4E-AB05-FCBBE0015B14}"/>
              </a:ext>
            </a:extLst>
          </p:cNvPr>
          <p:cNvCxnSpPr>
            <a:stCxn id="21" idx="3"/>
          </p:cNvCxnSpPr>
          <p:nvPr/>
        </p:nvCxnSpPr>
        <p:spPr>
          <a:xfrm flipV="1">
            <a:off x="3211879" y="3106994"/>
            <a:ext cx="1680242" cy="5265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F353C2-8653-49B9-B034-A63E0BB4340E}"/>
              </a:ext>
            </a:extLst>
          </p:cNvPr>
          <p:cNvCxnSpPr>
            <a:stCxn id="21" idx="3"/>
          </p:cNvCxnSpPr>
          <p:nvPr/>
        </p:nvCxnSpPr>
        <p:spPr>
          <a:xfrm flipV="1">
            <a:off x="3211879" y="3633500"/>
            <a:ext cx="1600567" cy="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E06EF3E-76FD-4E16-A9C2-04D08504E7DF}"/>
              </a:ext>
            </a:extLst>
          </p:cNvPr>
          <p:cNvCxnSpPr>
            <a:stCxn id="21" idx="3"/>
          </p:cNvCxnSpPr>
          <p:nvPr/>
        </p:nvCxnSpPr>
        <p:spPr>
          <a:xfrm>
            <a:off x="3211879" y="3633501"/>
            <a:ext cx="1680242" cy="62211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0715A9-C782-40DF-A30E-375066244A04}"/>
              </a:ext>
            </a:extLst>
          </p:cNvPr>
          <p:cNvCxnSpPr>
            <a:endCxn id="4" idx="1"/>
          </p:cNvCxnSpPr>
          <p:nvPr/>
        </p:nvCxnSpPr>
        <p:spPr>
          <a:xfrm flipV="1">
            <a:off x="7108723" y="1772618"/>
            <a:ext cx="896855" cy="65595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BBA400-6ADD-40E0-AF16-DF02180924F3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108723" y="2819113"/>
            <a:ext cx="932902" cy="26540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2A11293-68C3-412D-A6B0-155749755E0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862916" y="3688867"/>
            <a:ext cx="1229032" cy="56674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B130B68-4514-4890-A4AD-C11DF38B9ACE}"/>
              </a:ext>
            </a:extLst>
          </p:cNvPr>
          <p:cNvCxnSpPr>
            <a:endCxn id="27" idx="1"/>
          </p:cNvCxnSpPr>
          <p:nvPr/>
        </p:nvCxnSpPr>
        <p:spPr>
          <a:xfrm>
            <a:off x="6777395" y="4311397"/>
            <a:ext cx="1342415" cy="97262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5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49A396-74E4-48AE-88B3-872BBFBB4575}"/>
              </a:ext>
            </a:extLst>
          </p:cNvPr>
          <p:cNvSpPr/>
          <p:nvPr/>
        </p:nvSpPr>
        <p:spPr>
          <a:xfrm>
            <a:off x="3116826" y="1769806"/>
            <a:ext cx="8032829" cy="3480620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FA5B30DA-EFDD-4F11-92F2-FEFA4187AE46}"/>
              </a:ext>
            </a:extLst>
          </p:cNvPr>
          <p:cNvSpPr txBox="1"/>
          <p:nvPr/>
        </p:nvSpPr>
        <p:spPr>
          <a:xfrm>
            <a:off x="6154217" y="1977204"/>
            <a:ext cx="45074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-Sale</a:t>
            </a:r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SaleDao</a:t>
            </a:r>
            <a:endParaRPr lang="en-US" altLang="ko-KR" sz="2800" b="1" dirty="0"/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SaleManager</a:t>
            </a:r>
            <a:endParaRPr lang="en-US" altLang="ko-KR" sz="2800" b="1" dirty="0"/>
          </a:p>
          <a:p>
            <a:r>
              <a:rPr lang="en-US" altLang="ko-KR" sz="2800" b="1" dirty="0"/>
              <a:t>-Menu</a:t>
            </a:r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MenuDao</a:t>
            </a:r>
            <a:endParaRPr lang="en-US" altLang="ko-KR" sz="2800" b="1" dirty="0"/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MenuManager</a:t>
            </a:r>
            <a:endParaRPr lang="en-US" altLang="ko-KR" sz="2800" b="1" dirty="0"/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AdminPage</a:t>
            </a:r>
            <a:endParaRPr lang="en-US" altLang="ko-KR" sz="2800" b="1" dirty="0"/>
          </a:p>
          <a:p>
            <a:endParaRPr lang="ko-KR" altLang="en-US" sz="20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546B3F-7642-40D2-80CB-8970E2E3C10E}"/>
              </a:ext>
            </a:extLst>
          </p:cNvPr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89D69FF-7D3A-46E0-9566-134396D018F4}"/>
                </a:ext>
              </a:extLst>
            </p:cNvPr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46BD28B-90A6-41AB-8253-02F2FC82D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47ED3D1-D31B-42BC-985A-FD5956855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5D9D6A9-1916-4ACA-AF73-9378E5A2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4A3E55-B3D6-4065-A4BF-064A6830E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C34C51-3832-497A-852D-C1221603A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0EA40C-22F6-4B9D-B201-11F0149D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9A95217-917B-426B-9F06-954F229CB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0E69A97-50BE-410C-9077-DDB157670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585E67B-F93B-40D2-892A-2FF6589CC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DC06745-748D-48C1-AB29-103688305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69AC524-4DC8-431B-AC98-63389B31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BE558C2-517A-4274-8AA4-BB024DFD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E07437A-09D9-475A-9279-A1DE2D16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565F5F-1ABC-420D-9D30-FEA813F8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61CA5B9-DDD2-4039-8B49-737CCC69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50A1B7-0F1E-4FCA-ABAD-876827829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853475F-BD62-41B8-9A69-5F54CE47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4A258D-5814-4B7C-9C37-3A6FAF1EC1BB}"/>
              </a:ext>
            </a:extLst>
          </p:cNvPr>
          <p:cNvSpPr/>
          <p:nvPr/>
        </p:nvSpPr>
        <p:spPr>
          <a:xfrm>
            <a:off x="95387" y="473382"/>
            <a:ext cx="4876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전체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Class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FFA72A-07EB-4573-A9C0-29607C4292ED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4ECAFF3-D0C6-4F04-8A71-9424EE0980B5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038494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6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45" name="그룹 44"/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41" name="직사각형 40"/>
          <p:cNvSpPr/>
          <p:nvPr/>
        </p:nvSpPr>
        <p:spPr>
          <a:xfrm>
            <a:off x="5759995" y="2406517"/>
            <a:ext cx="5704573" cy="20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01.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시연영상</a:t>
            </a: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플로우 차트</a:t>
            </a: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, ERD,  </a:t>
            </a:r>
            <a:r>
              <a:rPr lang="ko-KR" altLang="en-US" sz="22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유스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케이스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02. 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클래스 상세 설명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03. </a:t>
            </a:r>
            <a:r>
              <a:rPr lang="ko-KR" altLang="en-US" sz="22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04. </a:t>
            </a:r>
            <a:r>
              <a:rPr lang="ko-KR" altLang="en-US" sz="2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점과 </a:t>
            </a:r>
            <a:r>
              <a:rPr lang="ko-KR" altLang="en-US" sz="22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느낀점</a:t>
            </a:r>
            <a:endParaRPr lang="en-US" altLang="ko-KR" sz="2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63725" y="462656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0. Content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0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49A396-74E4-48AE-88B3-872BBFBB4575}"/>
              </a:ext>
            </a:extLst>
          </p:cNvPr>
          <p:cNvSpPr/>
          <p:nvPr/>
        </p:nvSpPr>
        <p:spPr>
          <a:xfrm>
            <a:off x="3116826" y="1769806"/>
            <a:ext cx="8032829" cy="3480620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FA5B30DA-EFDD-4F11-92F2-FEFA4187AE46}"/>
              </a:ext>
            </a:extLst>
          </p:cNvPr>
          <p:cNvSpPr txBox="1"/>
          <p:nvPr/>
        </p:nvSpPr>
        <p:spPr>
          <a:xfrm>
            <a:off x="6096000" y="3113060"/>
            <a:ext cx="4507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AdminPage</a:t>
            </a:r>
            <a:endParaRPr lang="ko-KR" altLang="en-US" sz="20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546B3F-7642-40D2-80CB-8970E2E3C10E}"/>
              </a:ext>
            </a:extLst>
          </p:cNvPr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89D69FF-7D3A-46E0-9566-134396D018F4}"/>
                </a:ext>
              </a:extLst>
            </p:cNvPr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46BD28B-90A6-41AB-8253-02F2FC82D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47ED3D1-D31B-42BC-985A-FD5956855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5D9D6A9-1916-4ACA-AF73-9378E5A2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4A3E55-B3D6-4065-A4BF-064A6830E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C34C51-3832-497A-852D-C1221603A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0EA40C-22F6-4B9D-B201-11F0149D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9A95217-917B-426B-9F06-954F229CB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0E69A97-50BE-410C-9077-DDB157670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585E67B-F93B-40D2-892A-2FF6589CC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DC06745-748D-48C1-AB29-103688305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69AC524-4DC8-431B-AC98-63389B31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BE558C2-517A-4274-8AA4-BB024DFD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E07437A-09D9-475A-9279-A1DE2D16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565F5F-1ABC-420D-9D30-FEA813F8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61CA5B9-DDD2-4039-8B49-737CCC69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50A1B7-0F1E-4FCA-ABAD-876827829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853475F-BD62-41B8-9A69-5F54CE47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4A258D-5814-4B7C-9C37-3A6FAF1EC1BB}"/>
              </a:ext>
            </a:extLst>
          </p:cNvPr>
          <p:cNvSpPr/>
          <p:nvPr/>
        </p:nvSpPr>
        <p:spPr>
          <a:xfrm>
            <a:off x="95387" y="473382"/>
            <a:ext cx="4099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Class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FFA72A-07EB-4573-A9C0-29607C4292ED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4ECAFF3-D0C6-4F04-8A71-9424EE0980B5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038494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74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Rect 0"/>
          <p:cNvSpPr>
            <a:spLocks/>
          </p:cNvSpPr>
          <p:nvPr/>
        </p:nvSpPr>
        <p:spPr>
          <a:xfrm>
            <a:off x="141605" y="462915"/>
            <a:ext cx="447484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Mode : </a:t>
            </a: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AppMain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t 0"/>
          <p:cNvCxnSpPr/>
          <p:nvPr/>
        </p:nvCxnSpPr>
        <p:spPr>
          <a:xfrm>
            <a:off x="263525" y="946150"/>
            <a:ext cx="4385945" cy="2667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7980" y="1033780"/>
            <a:ext cx="8108315" cy="5510530"/>
          </a:xfrm>
          <a:prstGeom prst="rect">
            <a:avLst/>
          </a:prstGeom>
          <a:noFill/>
        </p:spPr>
      </p:pic>
      <p:sp>
        <p:nvSpPr>
          <p:cNvPr id="177" name="도형 11"/>
          <p:cNvSpPr>
            <a:spLocks/>
          </p:cNvSpPr>
          <p:nvPr/>
        </p:nvSpPr>
        <p:spPr>
          <a:xfrm>
            <a:off x="2948305" y="4557395"/>
            <a:ext cx="3065780" cy="53086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8" name="텍스트 상자 45"/>
          <p:cNvSpPr txBox="1">
            <a:spLocks/>
          </p:cNvSpPr>
          <p:nvPr/>
        </p:nvSpPr>
        <p:spPr>
          <a:xfrm>
            <a:off x="6438265" y="2126615"/>
            <a:ext cx="33915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각각의 클래스에 있는 메소드를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호출하기위한 생성자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Rect 0"/>
          <p:cNvSpPr>
            <a:spLocks/>
          </p:cNvSpPr>
          <p:nvPr/>
        </p:nvSpPr>
        <p:spPr>
          <a:xfrm>
            <a:off x="141605" y="462915"/>
            <a:ext cx="4837430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Mode : </a:t>
            </a: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AdminPage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t 0"/>
          <p:cNvCxnSpPr/>
          <p:nvPr/>
        </p:nvCxnSpPr>
        <p:spPr>
          <a:xfrm>
            <a:off x="263525" y="946150"/>
            <a:ext cx="4385945" cy="2667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75635" y="1033780"/>
            <a:ext cx="5756275" cy="5509895"/>
          </a:xfrm>
          <a:prstGeom prst="rect">
            <a:avLst/>
          </a:prstGeom>
          <a:noFill/>
        </p:spPr>
      </p:pic>
      <p:sp>
        <p:nvSpPr>
          <p:cNvPr id="177" name="도형 16"/>
          <p:cNvSpPr>
            <a:spLocks/>
          </p:cNvSpPr>
          <p:nvPr/>
        </p:nvSpPr>
        <p:spPr>
          <a:xfrm>
            <a:off x="3415665" y="1204595"/>
            <a:ext cx="1196975" cy="19875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8" name="도형 17"/>
          <p:cNvSpPr>
            <a:spLocks/>
          </p:cNvSpPr>
          <p:nvPr/>
        </p:nvSpPr>
        <p:spPr>
          <a:xfrm>
            <a:off x="4326255" y="4359275"/>
            <a:ext cx="1554480" cy="17589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9" name="도형 18"/>
          <p:cNvSpPr>
            <a:spLocks/>
          </p:cNvSpPr>
          <p:nvPr/>
        </p:nvSpPr>
        <p:spPr>
          <a:xfrm>
            <a:off x="4332605" y="3870325"/>
            <a:ext cx="2760345" cy="19812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0" name="도형 19"/>
          <p:cNvSpPr>
            <a:spLocks/>
          </p:cNvSpPr>
          <p:nvPr/>
        </p:nvSpPr>
        <p:spPr>
          <a:xfrm>
            <a:off x="4308475" y="4813300"/>
            <a:ext cx="1662430" cy="17589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1" name="도형 20"/>
          <p:cNvSpPr>
            <a:spLocks/>
          </p:cNvSpPr>
          <p:nvPr/>
        </p:nvSpPr>
        <p:spPr>
          <a:xfrm>
            <a:off x="4317365" y="5285105"/>
            <a:ext cx="1663065" cy="17589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2" name="도형 21"/>
          <p:cNvSpPr>
            <a:spLocks/>
          </p:cNvSpPr>
          <p:nvPr/>
        </p:nvSpPr>
        <p:spPr>
          <a:xfrm>
            <a:off x="4293235" y="5756910"/>
            <a:ext cx="2528570" cy="17589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Rect 0"/>
          <p:cNvSpPr>
            <a:spLocks/>
          </p:cNvSpPr>
          <p:nvPr/>
        </p:nvSpPr>
        <p:spPr>
          <a:xfrm>
            <a:off x="141605" y="462915"/>
            <a:ext cx="4837430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Mode : </a:t>
            </a: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AdminPage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t 0"/>
          <p:cNvCxnSpPr/>
          <p:nvPr/>
        </p:nvCxnSpPr>
        <p:spPr>
          <a:xfrm>
            <a:off x="263525" y="946150"/>
            <a:ext cx="4385945" cy="2667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" descr="C:/Users/Yun/AppData/Roaming/PolarisOffice/ETemp/8408_20117856/fImage20108325633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25" y="1555115"/>
            <a:ext cx="6570980" cy="4081780"/>
          </a:xfrm>
          <a:prstGeom prst="rect">
            <a:avLst/>
          </a:prstGeom>
          <a:noFill/>
        </p:spPr>
      </p:pic>
      <p:sp>
        <p:nvSpPr>
          <p:cNvPr id="180" name="도형 3"/>
          <p:cNvSpPr>
            <a:spLocks/>
          </p:cNvSpPr>
          <p:nvPr/>
        </p:nvSpPr>
        <p:spPr>
          <a:xfrm>
            <a:off x="2651760" y="1878330"/>
            <a:ext cx="916940" cy="20764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2" name="도형 38"/>
          <p:cNvSpPr>
            <a:spLocks/>
          </p:cNvSpPr>
          <p:nvPr/>
        </p:nvSpPr>
        <p:spPr>
          <a:xfrm>
            <a:off x="3109595" y="3721100"/>
            <a:ext cx="5977890" cy="98044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Rect 0"/>
          <p:cNvSpPr>
            <a:spLocks/>
          </p:cNvSpPr>
          <p:nvPr/>
        </p:nvSpPr>
        <p:spPr>
          <a:xfrm>
            <a:off x="141605" y="462915"/>
            <a:ext cx="4837430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Mode : </a:t>
            </a: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AdminPage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t 0"/>
          <p:cNvCxnSpPr/>
          <p:nvPr/>
        </p:nvCxnSpPr>
        <p:spPr>
          <a:xfrm>
            <a:off x="263525" y="946150"/>
            <a:ext cx="4385945" cy="2667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" descr="C:/Users/Yun/AppData/Roaming/PolarisOffice/ETemp/8408_20117856/fImage28984315650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265" y="1115060"/>
            <a:ext cx="7200265" cy="5510530"/>
          </a:xfrm>
          <a:prstGeom prst="rect">
            <a:avLst/>
          </a:prstGeom>
          <a:noFill/>
        </p:spPr>
      </p:pic>
      <p:sp>
        <p:nvSpPr>
          <p:cNvPr id="179" name="도형 6"/>
          <p:cNvSpPr>
            <a:spLocks/>
          </p:cNvSpPr>
          <p:nvPr/>
        </p:nvSpPr>
        <p:spPr>
          <a:xfrm>
            <a:off x="2427605" y="1303020"/>
            <a:ext cx="1042670" cy="20764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0" name="텍스트 상자 68"/>
          <p:cNvSpPr txBox="1">
            <a:spLocks/>
          </p:cNvSpPr>
          <p:nvPr/>
        </p:nvSpPr>
        <p:spPr>
          <a:xfrm>
            <a:off x="4425315" y="5914390"/>
            <a:ext cx="245554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히스토리 백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뒤로가기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1" name="도형 69"/>
          <p:cNvSpPr>
            <a:spLocks/>
          </p:cNvSpPr>
          <p:nvPr/>
        </p:nvSpPr>
        <p:spPr>
          <a:xfrm>
            <a:off x="3530600" y="5847080"/>
            <a:ext cx="838200" cy="17653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Rect 0"/>
          <p:cNvSpPr>
            <a:spLocks/>
          </p:cNvSpPr>
          <p:nvPr/>
        </p:nvSpPr>
        <p:spPr>
          <a:xfrm>
            <a:off x="141605" y="462915"/>
            <a:ext cx="4837430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Mode : </a:t>
            </a: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AdminPage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t 0"/>
          <p:cNvCxnSpPr/>
          <p:nvPr/>
        </p:nvCxnSpPr>
        <p:spPr>
          <a:xfrm>
            <a:off x="263525" y="946150"/>
            <a:ext cx="4385945" cy="2667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" descr="C:/Users/Yun/AppData/Roaming/PolarisOffice/ETemp/8408_20117856/fImage24960341916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365" y="1276985"/>
            <a:ext cx="7964170" cy="4970780"/>
          </a:xfrm>
          <a:prstGeom prst="rect">
            <a:avLst/>
          </a:prstGeom>
          <a:noFill/>
        </p:spPr>
      </p:pic>
      <p:sp>
        <p:nvSpPr>
          <p:cNvPr id="180" name="도형 10"/>
          <p:cNvSpPr>
            <a:spLocks/>
          </p:cNvSpPr>
          <p:nvPr/>
        </p:nvSpPr>
        <p:spPr>
          <a:xfrm>
            <a:off x="2236470" y="1473835"/>
            <a:ext cx="1276350" cy="17145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1" name="도형 70"/>
          <p:cNvSpPr>
            <a:spLocks/>
          </p:cNvSpPr>
          <p:nvPr/>
        </p:nvSpPr>
        <p:spPr>
          <a:xfrm>
            <a:off x="3406140" y="5508625"/>
            <a:ext cx="838200" cy="17653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2" name="텍스트 상자 71"/>
          <p:cNvSpPr txBox="1">
            <a:spLocks/>
          </p:cNvSpPr>
          <p:nvPr/>
        </p:nvSpPr>
        <p:spPr>
          <a:xfrm>
            <a:off x="4323715" y="5507990"/>
            <a:ext cx="2455545" cy="3086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히스토리 백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뒤로가기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 0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Rect 0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Rect 0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Rect 0"/>
          <p:cNvSpPr>
            <a:spLocks/>
          </p:cNvSpPr>
          <p:nvPr/>
        </p:nvSpPr>
        <p:spPr>
          <a:xfrm>
            <a:off x="141605" y="462915"/>
            <a:ext cx="4837430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Mode : </a:t>
            </a: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AdminPage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cxnSp>
        <p:nvCxnSpPr>
          <p:cNvPr id="174" name="Rect 0"/>
          <p:cNvCxnSpPr/>
          <p:nvPr/>
        </p:nvCxnSpPr>
        <p:spPr>
          <a:xfrm>
            <a:off x="266700" y="986155"/>
            <a:ext cx="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t 0"/>
          <p:cNvCxnSpPr/>
          <p:nvPr/>
        </p:nvCxnSpPr>
        <p:spPr>
          <a:xfrm>
            <a:off x="263525" y="946150"/>
            <a:ext cx="4385945" cy="2667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" descr="C:/Users/Yun/AppData/Roaming/PolarisOffice/ETemp/8408_20117856/fImage22226351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555" y="1245235"/>
            <a:ext cx="7510145" cy="4894580"/>
          </a:xfrm>
          <a:prstGeom prst="rect">
            <a:avLst/>
          </a:prstGeom>
          <a:noFill/>
        </p:spPr>
      </p:pic>
      <p:sp>
        <p:nvSpPr>
          <p:cNvPr id="179" name="도형 14"/>
          <p:cNvSpPr>
            <a:spLocks/>
          </p:cNvSpPr>
          <p:nvPr/>
        </p:nvSpPr>
        <p:spPr>
          <a:xfrm>
            <a:off x="2235200" y="1456055"/>
            <a:ext cx="1089025" cy="18923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0" name="도형 72"/>
          <p:cNvSpPr>
            <a:spLocks/>
          </p:cNvSpPr>
          <p:nvPr/>
        </p:nvSpPr>
        <p:spPr>
          <a:xfrm>
            <a:off x="3315970" y="5271770"/>
            <a:ext cx="838200" cy="17653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1" name="텍스트 상자 73"/>
          <p:cNvSpPr txBox="1">
            <a:spLocks/>
          </p:cNvSpPr>
          <p:nvPr/>
        </p:nvSpPr>
        <p:spPr>
          <a:xfrm>
            <a:off x="4154170" y="5271135"/>
            <a:ext cx="2455545" cy="30861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히스토리 백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뒤로가기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도형 23"/>
          <p:cNvSpPr>
            <a:spLocks/>
          </p:cNvSpPr>
          <p:nvPr/>
        </p:nvSpPr>
        <p:spPr>
          <a:xfrm>
            <a:off x="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도형 24"/>
          <p:cNvSpPr>
            <a:spLocks/>
          </p:cNvSpPr>
          <p:nvPr/>
        </p:nvSpPr>
        <p:spPr>
          <a:xfrm>
            <a:off x="4064000" y="6738620"/>
            <a:ext cx="4064635" cy="134620"/>
          </a:xfrm>
          <a:prstGeom prst="rect">
            <a:avLst/>
          </a:prstGeom>
          <a:solidFill>
            <a:srgbClr val="017143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도형 25"/>
          <p:cNvSpPr>
            <a:spLocks/>
          </p:cNvSpPr>
          <p:nvPr/>
        </p:nvSpPr>
        <p:spPr>
          <a:xfrm>
            <a:off x="8128000" y="6738620"/>
            <a:ext cx="4064635" cy="13462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도형 26"/>
          <p:cNvSpPr>
            <a:spLocks/>
          </p:cNvSpPr>
          <p:nvPr/>
        </p:nvSpPr>
        <p:spPr>
          <a:xfrm>
            <a:off x="141605" y="462915"/>
            <a:ext cx="4837430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Manager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Mode : </a:t>
            </a:r>
            <a:r>
              <a:rPr kumimoji="0" lang="ko-KR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AdminPage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cxnSp>
        <p:nvCxnSpPr>
          <p:cNvPr id="174" name="도형 27"/>
          <p:cNvCxnSpPr/>
          <p:nvPr/>
        </p:nvCxnSpPr>
        <p:spPr>
          <a:xfrm>
            <a:off x="266700" y="986155"/>
            <a:ext cx="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도형 28"/>
          <p:cNvCxnSpPr/>
          <p:nvPr/>
        </p:nvCxnSpPr>
        <p:spPr>
          <a:xfrm>
            <a:off x="263525" y="946150"/>
            <a:ext cx="4385945" cy="2667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29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noFill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7600" y="1289685"/>
            <a:ext cx="5121275" cy="4895215"/>
          </a:xfrm>
          <a:prstGeom prst="rect">
            <a:avLst/>
          </a:prstGeom>
          <a:noFill/>
        </p:spPr>
      </p:pic>
      <p:pic>
        <p:nvPicPr>
          <p:cNvPr id="178" name="그림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70420" y="3410585"/>
            <a:ext cx="2704465" cy="972185"/>
          </a:xfrm>
          <a:prstGeom prst="rect">
            <a:avLst/>
          </a:prstGeom>
          <a:noFill/>
        </p:spPr>
      </p:pic>
      <p:cxnSp>
        <p:nvCxnSpPr>
          <p:cNvPr id="179" name="도형 42"/>
          <p:cNvCxnSpPr/>
          <p:nvPr/>
        </p:nvCxnSpPr>
        <p:spPr>
          <a:xfrm flipV="1">
            <a:off x="3235960" y="3928110"/>
            <a:ext cx="3829685" cy="1602105"/>
          </a:xfrm>
          <a:prstGeom prst="straightConnector1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도형 31"/>
          <p:cNvSpPr>
            <a:spLocks/>
          </p:cNvSpPr>
          <p:nvPr/>
        </p:nvSpPr>
        <p:spPr>
          <a:xfrm>
            <a:off x="7155815" y="3801745"/>
            <a:ext cx="1663700" cy="18923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0" name="도형 16"/>
          <p:cNvSpPr>
            <a:spLocks/>
          </p:cNvSpPr>
          <p:nvPr/>
        </p:nvSpPr>
        <p:spPr>
          <a:xfrm>
            <a:off x="1771015" y="5320665"/>
            <a:ext cx="1476375" cy="45974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49A396-74E4-48AE-88B3-872BBFBB4575}"/>
              </a:ext>
            </a:extLst>
          </p:cNvPr>
          <p:cNvSpPr/>
          <p:nvPr/>
        </p:nvSpPr>
        <p:spPr>
          <a:xfrm>
            <a:off x="3116826" y="1769806"/>
            <a:ext cx="8032829" cy="3480620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FA5B30DA-EFDD-4F11-92F2-FEFA4187AE46}"/>
              </a:ext>
            </a:extLst>
          </p:cNvPr>
          <p:cNvSpPr txBox="1"/>
          <p:nvPr/>
        </p:nvSpPr>
        <p:spPr>
          <a:xfrm>
            <a:off x="6096000" y="2586238"/>
            <a:ext cx="450749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-Sale</a:t>
            </a:r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SaleDao</a:t>
            </a:r>
            <a:endParaRPr lang="en-US" altLang="ko-KR" sz="2800" b="1" dirty="0"/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SaleManager</a:t>
            </a:r>
            <a:endParaRPr lang="en-US" altLang="ko-KR" sz="2800" b="1" dirty="0"/>
          </a:p>
          <a:p>
            <a:endParaRPr lang="ko-KR" altLang="en-US" sz="20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546B3F-7642-40D2-80CB-8970E2E3C10E}"/>
              </a:ext>
            </a:extLst>
          </p:cNvPr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89D69FF-7D3A-46E0-9566-134396D018F4}"/>
                </a:ext>
              </a:extLst>
            </p:cNvPr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46BD28B-90A6-41AB-8253-02F2FC82D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47ED3D1-D31B-42BC-985A-FD5956855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5D9D6A9-1916-4ACA-AF73-9378E5A2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4A3E55-B3D6-4065-A4BF-064A6830E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C34C51-3832-497A-852D-C1221603A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0EA40C-22F6-4B9D-B201-11F0149D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9A95217-917B-426B-9F06-954F229CB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0E69A97-50BE-410C-9077-DDB157670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585E67B-F93B-40D2-892A-2FF6589CC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DC06745-748D-48C1-AB29-103688305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69AC524-4DC8-431B-AC98-63389B31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BE558C2-517A-4274-8AA4-BB024DFD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E07437A-09D9-475A-9279-A1DE2D16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565F5F-1ABC-420D-9D30-FEA813F8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61CA5B9-DDD2-4039-8B49-737CCC69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50A1B7-0F1E-4FCA-ABAD-876827829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853475F-BD62-41B8-9A69-5F54CE47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4A258D-5814-4B7C-9C37-3A6FAF1EC1BB}"/>
              </a:ext>
            </a:extLst>
          </p:cNvPr>
          <p:cNvSpPr/>
          <p:nvPr/>
        </p:nvSpPr>
        <p:spPr>
          <a:xfrm>
            <a:off x="95387" y="473382"/>
            <a:ext cx="4099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Class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FFA72A-07EB-4573-A9C0-29607C4292ED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4ECAFF3-D0C6-4F04-8A71-9424EE0980B5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038494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48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Sale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C2A24D-5BDE-4BA6-8F4A-82231A886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3" y="1255627"/>
            <a:ext cx="10498628" cy="3440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69778E-7F9D-4BAD-9D77-2E7C0CBF2F7E}"/>
              </a:ext>
            </a:extLst>
          </p:cNvPr>
          <p:cNvSpPr txBox="1"/>
          <p:nvPr/>
        </p:nvSpPr>
        <p:spPr>
          <a:xfrm>
            <a:off x="1038225" y="1898142"/>
            <a:ext cx="942974" cy="240715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17D43C-3F14-4F39-B185-4B14E235C203}"/>
              </a:ext>
            </a:extLst>
          </p:cNvPr>
          <p:cNvSpPr txBox="1"/>
          <p:nvPr/>
        </p:nvSpPr>
        <p:spPr>
          <a:xfrm>
            <a:off x="6500394" y="2836111"/>
            <a:ext cx="3825240" cy="115268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▷Sale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Class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판매 정보를 저장한다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캡슐화로 정보를 보호한다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472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6957" y="1869934"/>
            <a:ext cx="40559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01 Flow Chart</a:t>
            </a:r>
          </a:p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Use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Case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Diagram</a:t>
            </a:r>
          </a:p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ERD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1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Sale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F281B86-3F28-448A-A68E-C4CE8BBA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2" y="1106119"/>
            <a:ext cx="10877702" cy="42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3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Sale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BB9F322-5440-47F2-A7D5-439B48D8C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3" y="1343558"/>
            <a:ext cx="10036454" cy="48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3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433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Sale DB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3A9418E-30E6-4A6B-8EAA-9866A400E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8" y="1343841"/>
            <a:ext cx="6376984" cy="33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443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849C9F3-3400-4C2A-8020-7A1C9C346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5" y="1346301"/>
            <a:ext cx="10684630" cy="4206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6411B-95E1-4821-9E20-B5CCFD913145}"/>
              </a:ext>
            </a:extLst>
          </p:cNvPr>
          <p:cNvSpPr txBox="1"/>
          <p:nvPr/>
        </p:nvSpPr>
        <p:spPr>
          <a:xfrm>
            <a:off x="1133475" y="2313587"/>
            <a:ext cx="5257800" cy="220126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06505-F47A-4426-8E7D-CABDD4AE4CB5}"/>
              </a:ext>
            </a:extLst>
          </p:cNvPr>
          <p:cNvSpPr txBox="1"/>
          <p:nvPr/>
        </p:nvSpPr>
        <p:spPr>
          <a:xfrm>
            <a:off x="6589275" y="2313587"/>
            <a:ext cx="3825240" cy="106638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</a:t>
            </a:r>
            <a:r>
              <a:rPr lang="en-US" altLang="ko-KR" sz="1600" b="1" dirty="0" err="1"/>
              <a:t>SaleDao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Calss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싱글톤</a:t>
            </a:r>
            <a:r>
              <a:rPr lang="ko-KR" altLang="en-US" sz="1400" b="1" dirty="0"/>
              <a:t> 패턴으로 </a:t>
            </a:r>
            <a:r>
              <a:rPr lang="en-US" altLang="ko-KR" sz="1400" b="1" dirty="0"/>
              <a:t>Sale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DB</a:t>
            </a:r>
            <a:r>
              <a:rPr lang="ko-KR" altLang="en-US" sz="1400" b="1" dirty="0"/>
              <a:t>에서 데이터를 </a:t>
            </a:r>
            <a:r>
              <a:rPr lang="ko-KR" altLang="en-US" sz="1400" b="1" dirty="0" err="1"/>
              <a:t>읽어오기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추가하기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수정하기 한다</a:t>
            </a:r>
            <a:r>
              <a:rPr lang="en-US" altLang="ko-KR" sz="14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640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443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1044882-DA64-45E7-BE15-4E4C6758D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108601"/>
            <a:ext cx="11006987" cy="4468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304D74-555C-4525-A0EB-380112EAB59D}"/>
              </a:ext>
            </a:extLst>
          </p:cNvPr>
          <p:cNvSpPr txBox="1"/>
          <p:nvPr/>
        </p:nvSpPr>
        <p:spPr>
          <a:xfrm>
            <a:off x="1539240" y="3337560"/>
            <a:ext cx="5090160" cy="44958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8B6EA-A258-4A43-AB39-32AF2B104260}"/>
              </a:ext>
            </a:extLst>
          </p:cNvPr>
          <p:cNvSpPr txBox="1"/>
          <p:nvPr/>
        </p:nvSpPr>
        <p:spPr>
          <a:xfrm>
            <a:off x="7109994" y="1266164"/>
            <a:ext cx="3825240" cy="106638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</a:t>
            </a:r>
            <a:r>
              <a:rPr lang="en-US" altLang="ko-KR" sz="1600" b="1" dirty="0" err="1"/>
              <a:t>getSaleList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Sale table</a:t>
            </a:r>
            <a:r>
              <a:rPr lang="ko-KR" altLang="en-US" sz="1400" b="1" dirty="0"/>
              <a:t>의 전체 데이터 읽어온 후</a:t>
            </a:r>
            <a:r>
              <a:rPr lang="en-US" altLang="ko-KR" sz="1400" b="1" dirty="0"/>
              <a:t>(READ: SELECT) Sale</a:t>
            </a:r>
            <a:r>
              <a:rPr lang="ko-KR" altLang="en-US" sz="1400" b="1" dirty="0"/>
              <a:t> 타입의 </a:t>
            </a:r>
            <a:r>
              <a:rPr lang="en-US" altLang="ko-KR" sz="1400" b="1" dirty="0" err="1"/>
              <a:t>ArrayList</a:t>
            </a:r>
            <a:r>
              <a:rPr lang="ko-KR" altLang="en-US" sz="1400" b="1" dirty="0"/>
              <a:t>로  반환한다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96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443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69CAF9-6A3A-40C0-897A-134D874AA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73586"/>
            <a:ext cx="11360506" cy="5025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100F74-9A31-496A-A212-EC1C856E51D2}"/>
              </a:ext>
            </a:extLst>
          </p:cNvPr>
          <p:cNvSpPr txBox="1"/>
          <p:nvPr/>
        </p:nvSpPr>
        <p:spPr>
          <a:xfrm>
            <a:off x="1287248" y="2512744"/>
            <a:ext cx="9312172" cy="26855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69C8E-95A0-4453-AAE9-FF9DB6EB7F89}"/>
              </a:ext>
            </a:extLst>
          </p:cNvPr>
          <p:cNvSpPr txBox="1"/>
          <p:nvPr/>
        </p:nvSpPr>
        <p:spPr>
          <a:xfrm>
            <a:off x="7119519" y="3158551"/>
            <a:ext cx="3825240" cy="115268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</a:t>
            </a:r>
            <a:r>
              <a:rPr lang="en-US" altLang="ko-KR" sz="1600" b="1" dirty="0" err="1"/>
              <a:t>insertSale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</a:t>
            </a:r>
            <a:r>
              <a:rPr lang="ko-KR" altLang="en-US" sz="1600" b="1" dirty="0"/>
              <a:t>회원이 산 메뉴를 </a:t>
            </a:r>
            <a:r>
              <a:rPr lang="en-US" altLang="ko-KR" sz="1600" b="1" dirty="0"/>
              <a:t>Sale DB</a:t>
            </a:r>
            <a:r>
              <a:rPr lang="ko-KR" altLang="en-US" sz="1600" b="1" dirty="0"/>
              <a:t>에 저장한다</a:t>
            </a:r>
            <a:r>
              <a:rPr lang="en-US" altLang="ko-KR" sz="1600" b="1" dirty="0"/>
              <a:t>(CREATE : INSERT)</a:t>
            </a:r>
          </a:p>
        </p:txBody>
      </p:sp>
    </p:spTree>
    <p:extLst>
      <p:ext uri="{BB962C8B-B14F-4D97-AF65-F5344CB8AC3E}">
        <p14:creationId xmlns:p14="http://schemas.microsoft.com/office/powerpoint/2010/main" val="37214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443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1E762FA-0535-4912-8A12-1448A1707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130808"/>
            <a:ext cx="11609222" cy="49011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462A64-B9E0-472F-A17A-311B89C9A3C7}"/>
              </a:ext>
            </a:extLst>
          </p:cNvPr>
          <p:cNvSpPr txBox="1"/>
          <p:nvPr/>
        </p:nvSpPr>
        <p:spPr>
          <a:xfrm>
            <a:off x="1561568" y="2444164"/>
            <a:ext cx="8252992" cy="35999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B7AF5-75BE-4CEC-ADE3-7FD08CC3629D}"/>
              </a:ext>
            </a:extLst>
          </p:cNvPr>
          <p:cNvSpPr txBox="1"/>
          <p:nvPr/>
        </p:nvSpPr>
        <p:spPr>
          <a:xfrm>
            <a:off x="7119519" y="3158551"/>
            <a:ext cx="3825240" cy="115268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</a:t>
            </a:r>
            <a:r>
              <a:rPr lang="en-US" altLang="ko-KR" sz="1600" b="1" dirty="0" err="1"/>
              <a:t>getTotalSalePrice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전체 판매리스트에서 당일 총 판매액을 읽어온다</a:t>
            </a:r>
            <a:r>
              <a:rPr lang="en-US" altLang="ko-KR" sz="1600" b="1" dirty="0"/>
              <a:t>(READ:SELECT)</a:t>
            </a:r>
          </a:p>
        </p:txBody>
      </p:sp>
    </p:spTree>
    <p:extLst>
      <p:ext uri="{BB962C8B-B14F-4D97-AF65-F5344CB8AC3E}">
        <p14:creationId xmlns:p14="http://schemas.microsoft.com/office/powerpoint/2010/main" val="300440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443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SaleDao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45459A1-F231-488F-92C3-32F1F8653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0" y="1323391"/>
            <a:ext cx="11711635" cy="5274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BEFD33-F026-4B2C-B30B-A19B02828A4C}"/>
              </a:ext>
            </a:extLst>
          </p:cNvPr>
          <p:cNvSpPr txBox="1"/>
          <p:nvPr/>
        </p:nvSpPr>
        <p:spPr>
          <a:xfrm>
            <a:off x="990068" y="2672764"/>
            <a:ext cx="10356112" cy="31427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D2B41-A263-4145-90C0-982113208E93}"/>
              </a:ext>
            </a:extLst>
          </p:cNvPr>
          <p:cNvSpPr txBox="1"/>
          <p:nvPr/>
        </p:nvSpPr>
        <p:spPr>
          <a:xfrm>
            <a:off x="7148094" y="3760069"/>
            <a:ext cx="3825240" cy="152202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</a:t>
            </a:r>
            <a:r>
              <a:rPr lang="en-US" altLang="ko-KR" sz="1600" b="1" dirty="0" err="1"/>
              <a:t>getMenuSalePrice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전체 판매리스트에서 당일에 판매된 메뉴와 메뉴의 </a:t>
            </a:r>
            <a:r>
              <a:rPr lang="ko-KR" altLang="en-US" sz="1600" b="1" dirty="0" err="1"/>
              <a:t>판매수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판매액을 읽어온다</a:t>
            </a:r>
            <a:r>
              <a:rPr lang="en-US" altLang="ko-KR" sz="1600" b="1" dirty="0"/>
              <a:t>.(READ: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SELECT)</a:t>
            </a:r>
          </a:p>
        </p:txBody>
      </p:sp>
    </p:spTree>
    <p:extLst>
      <p:ext uri="{BB962C8B-B14F-4D97-AF65-F5344CB8AC3E}">
        <p14:creationId xmlns:p14="http://schemas.microsoft.com/office/powerpoint/2010/main" val="171018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61927" y="1781148"/>
            <a:ext cx="4433030" cy="2826564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6584" y="1765251"/>
            <a:ext cx="4114185" cy="3812738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5"/>
          <a:srcRect r="37290" b="69390"/>
          <a:stretch>
            <a:fillRect/>
          </a:stretch>
        </p:blipFill>
        <p:spPr>
          <a:xfrm>
            <a:off x="140526" y="1765251"/>
            <a:ext cx="3224542" cy="2099260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27655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고딕 ExtraBold"/>
                <a:ea typeface="나눔고딕 ExtraBold"/>
                <a:cs typeface="Arial"/>
              </a:rPr>
              <a:t>Manager</a:t>
            </a:r>
            <a:r>
              <a:rPr lang="ko-KR" altLang="en-US" sz="28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고딕 ExtraBold"/>
                <a:ea typeface="나눔고딕 ExtraBold"/>
                <a:cs typeface="Arial"/>
              </a:rPr>
              <a:t> </a:t>
            </a:r>
            <a:r>
              <a:rPr lang="en-US" altLang="ko-KR" sz="28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고딕 ExtraBold"/>
                <a:ea typeface="나눔고딕 ExtraBold"/>
                <a:cs typeface="Arial"/>
              </a:rPr>
              <a:t>Mode</a:t>
            </a:r>
            <a:endParaRPr kumimoji="0" lang="en-US" altLang="ko-KR" sz="2800" b="0" i="0" u="none" strike="noStrike" kern="1200" cap="none" spc="0" normalizeH="0" baseline="0" noProof="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 ExtraBold"/>
              <a:ea typeface="나눔고딕 ExtraBold"/>
              <a:cs typeface="Arial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26417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2309" y="2742917"/>
            <a:ext cx="423614" cy="12658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9592" y="5370365"/>
            <a:ext cx="4317700" cy="10475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▷saleBestList 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메소드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SaleDao</a:t>
            </a: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 클래스와 연결하여 </a:t>
            </a:r>
            <a:r>
              <a:rPr kumimoji="0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ArrayList</a:t>
            </a: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의 내용을 출력</a:t>
            </a:r>
            <a:r>
              <a:rPr kumimoji="0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순위 표시는 </a:t>
            </a:r>
            <a:r>
              <a:rPr kumimoji="0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rank++</a:t>
            </a: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 변수로 나타낸다</a:t>
            </a:r>
            <a:r>
              <a:rPr kumimoji="0" lang="en-US" altLang="ko-KR" sz="13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.</a:t>
            </a:r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5"/>
          <a:srcRect t="76390" r="37290" b="11810"/>
          <a:stretch>
            <a:fillRect/>
          </a:stretch>
        </p:blipFill>
        <p:spPr>
          <a:xfrm>
            <a:off x="140526" y="3864512"/>
            <a:ext cx="3224542" cy="809625"/>
          </a:xfrm>
          <a:prstGeom prst="rect">
            <a:avLst/>
          </a:prstGeom>
        </p:spPr>
      </p:pic>
      <p:cxnSp>
        <p:nvCxnSpPr>
          <p:cNvPr id="181" name="직선 연결선 180"/>
          <p:cNvCxnSpPr/>
          <p:nvPr/>
        </p:nvCxnSpPr>
        <p:spPr>
          <a:xfrm rot="16200000" flipH="1" flipV="1">
            <a:off x="1579323" y="3750777"/>
            <a:ext cx="227471" cy="0"/>
          </a:xfrm>
          <a:prstGeom prst="line">
            <a:avLst/>
          </a:prstGeom>
          <a:ln w="38100" algn="ctr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2"/>
          <p:cNvSpPr txBox="1"/>
          <p:nvPr/>
        </p:nvSpPr>
        <p:spPr>
          <a:xfrm>
            <a:off x="453000" y="4142739"/>
            <a:ext cx="2452273" cy="46497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936775" y="1257675"/>
            <a:ext cx="2167765" cy="38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Sale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클래스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4289325" y="1255419"/>
            <a:ext cx="2662815" cy="390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SaleDao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클래스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8694635" y="1257675"/>
            <a:ext cx="2761143" cy="392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SaleManager 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클래스</a:t>
            </a:r>
          </a:p>
        </p:txBody>
      </p:sp>
      <p:sp>
        <p:nvSpPr>
          <p:cNvPr id="190" name="TextBox 13"/>
          <p:cNvSpPr txBox="1"/>
          <p:nvPr/>
        </p:nvSpPr>
        <p:spPr>
          <a:xfrm>
            <a:off x="91515" y="4868323"/>
            <a:ext cx="3273554" cy="154962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▷count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변수 추가  새로운 생성자 추가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상품의 판매 횟수를 세기 위한 변수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/>
              <a:cs typeface="Times New Roman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▷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새로운 생성자 추가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읽어온 데이터를 출력할 때 사용하기 위한 생성자</a:t>
            </a:r>
          </a:p>
        </p:txBody>
      </p:sp>
      <p:sp>
        <p:nvSpPr>
          <p:cNvPr id="191" name="TextBox 13"/>
          <p:cNvSpPr txBox="1"/>
          <p:nvPr/>
        </p:nvSpPr>
        <p:spPr>
          <a:xfrm>
            <a:off x="3678586" y="5709884"/>
            <a:ext cx="3273554" cy="70806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▷getSaleBestList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 메소드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판매 순위를 매긴 결과를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ArrayList</a:t>
            </a: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/>
                <a:cs typeface="Times New Roman"/>
              </a:rPr>
              <a:t>에 담기</a:t>
            </a:r>
          </a:p>
        </p:txBody>
      </p:sp>
      <p:sp>
        <p:nvSpPr>
          <p:cNvPr id="193" name="TextBox 12"/>
          <p:cNvSpPr txBox="1"/>
          <p:nvPr/>
        </p:nvSpPr>
        <p:spPr>
          <a:xfrm>
            <a:off x="8980824" y="3365707"/>
            <a:ext cx="479646" cy="12658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94" name="TextBox 12"/>
          <p:cNvSpPr txBox="1"/>
          <p:nvPr/>
        </p:nvSpPr>
        <p:spPr>
          <a:xfrm>
            <a:off x="8128000" y="2967898"/>
            <a:ext cx="852824" cy="12658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95" name="TextBox 12"/>
          <p:cNvSpPr txBox="1"/>
          <p:nvPr/>
        </p:nvSpPr>
        <p:spPr>
          <a:xfrm>
            <a:off x="9460470" y="2688296"/>
            <a:ext cx="265544" cy="18120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  <p:sp>
        <p:nvSpPr>
          <p:cNvPr id="196" name="TextBox 12"/>
          <p:cNvSpPr txBox="1"/>
          <p:nvPr/>
        </p:nvSpPr>
        <p:spPr>
          <a:xfrm>
            <a:off x="4064000" y="2277943"/>
            <a:ext cx="3432787" cy="46497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259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B708E93-6716-4AFE-AD40-3ED5DE612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3" y="1186922"/>
            <a:ext cx="9164716" cy="5208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AF0D2-700F-4C3F-A80E-87DF086B3E94}"/>
              </a:ext>
            </a:extLst>
          </p:cNvPr>
          <p:cNvSpPr txBox="1"/>
          <p:nvPr/>
        </p:nvSpPr>
        <p:spPr>
          <a:xfrm>
            <a:off x="1123950" y="1755267"/>
            <a:ext cx="647700" cy="244525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E7A0B8-B030-4055-B6A2-3FFBE4F1E704}"/>
              </a:ext>
            </a:extLst>
          </p:cNvPr>
          <p:cNvSpPr txBox="1"/>
          <p:nvPr/>
        </p:nvSpPr>
        <p:spPr>
          <a:xfrm>
            <a:off x="5303838" y="4200527"/>
            <a:ext cx="3983038" cy="189135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</a:t>
            </a:r>
            <a:r>
              <a:rPr lang="en-US" altLang="ko-KR" sz="1600" b="1" dirty="0" err="1"/>
              <a:t>SaleManager</a:t>
            </a:r>
            <a:r>
              <a:rPr lang="en-US" altLang="ko-KR" sz="1600" b="1" dirty="0"/>
              <a:t> Class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err="1"/>
              <a:t>SaleDao</a:t>
            </a:r>
            <a:r>
              <a:rPr lang="ko-KR" altLang="en-US" sz="1600" b="1" dirty="0"/>
              <a:t>의 메소드를 이용하여 </a:t>
            </a:r>
            <a:r>
              <a:rPr lang="en-US" altLang="ko-KR" sz="1600" b="1" dirty="0" err="1"/>
              <a:t>SaleDB</a:t>
            </a:r>
            <a:r>
              <a:rPr lang="ko-KR" altLang="en-US" sz="1600" b="1" dirty="0"/>
              <a:t>의 데이터를 조회하여 출력하고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데이터를 수정할 수 있다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변수는 캡슐화로 정보를 보호한다</a:t>
            </a:r>
            <a:r>
              <a:rPr lang="en-US" altLang="ko-KR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9277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CCF7FE-E4CD-4B32-B303-40D796C637FA}"/>
              </a:ext>
            </a:extLst>
          </p:cNvPr>
          <p:cNvSpPr/>
          <p:nvPr/>
        </p:nvSpPr>
        <p:spPr>
          <a:xfrm>
            <a:off x="3116826" y="1769806"/>
            <a:ext cx="8032829" cy="3480620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hlinkClick r:id="rId3"/>
            <a:extLst>
              <a:ext uri="{FF2B5EF4-FFF2-40B4-BE49-F238E27FC236}">
                <a16:creationId xmlns:a16="http://schemas.microsoft.com/office/drawing/2014/main" id="{AA4355F3-782F-4A1E-99E7-993EBAD78431}"/>
              </a:ext>
            </a:extLst>
          </p:cNvPr>
          <p:cNvSpPr txBox="1"/>
          <p:nvPr/>
        </p:nvSpPr>
        <p:spPr>
          <a:xfrm>
            <a:off x="6096000" y="3228945"/>
            <a:ext cx="4507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https://youtu.be/PFWZnNR6zek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45" name="그룹 44"/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63725" y="462656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시연영상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6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259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0B2F52-CCDB-465B-B61A-B9212342C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4" y="1054608"/>
            <a:ext cx="11382451" cy="5266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CCE584-3EBC-424F-B03C-EB535DA799B8}"/>
              </a:ext>
            </a:extLst>
          </p:cNvPr>
          <p:cNvSpPr txBox="1"/>
          <p:nvPr/>
        </p:nvSpPr>
        <p:spPr>
          <a:xfrm>
            <a:off x="1294868" y="2108884"/>
            <a:ext cx="4008970" cy="27617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2E5AA-9493-4F90-842A-E6B0A3964071}"/>
              </a:ext>
            </a:extLst>
          </p:cNvPr>
          <p:cNvSpPr txBox="1"/>
          <p:nvPr/>
        </p:nvSpPr>
        <p:spPr>
          <a:xfrm>
            <a:off x="6888164" y="1386901"/>
            <a:ext cx="3825240" cy="115268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</a:t>
            </a:r>
            <a:r>
              <a:rPr lang="en-US" altLang="ko-KR" sz="1600" b="1" dirty="0" err="1"/>
              <a:t>saleList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 err="1"/>
              <a:t>SaleDao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getSaleList</a:t>
            </a:r>
            <a:r>
              <a:rPr lang="ko-KR" altLang="en-US" sz="1600" b="1" dirty="0"/>
              <a:t>메소드를 호출하여 전체 판매리스트를 출력한다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259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58E7C42-88F8-4AA2-96D5-10ECF3C31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6" y="1225818"/>
            <a:ext cx="11708641" cy="4613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AA4C0-4934-4F80-9D6D-F145DEF4589C}"/>
              </a:ext>
            </a:extLst>
          </p:cNvPr>
          <p:cNvSpPr txBox="1"/>
          <p:nvPr/>
        </p:nvSpPr>
        <p:spPr>
          <a:xfrm>
            <a:off x="2359488" y="3429000"/>
            <a:ext cx="6708311" cy="32385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45F24-9B0C-4EA3-990E-91A6AF09319F}"/>
              </a:ext>
            </a:extLst>
          </p:cNvPr>
          <p:cNvSpPr txBox="1"/>
          <p:nvPr/>
        </p:nvSpPr>
        <p:spPr>
          <a:xfrm>
            <a:off x="7459979" y="1264340"/>
            <a:ext cx="4468495" cy="115268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</a:t>
            </a:r>
            <a:r>
              <a:rPr lang="en-US" altLang="ko-KR" sz="1600" b="1" dirty="0" err="1"/>
              <a:t>totlaSalePrice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 err="1"/>
              <a:t>SaleDao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getTotalSalePrice</a:t>
            </a:r>
            <a:r>
              <a:rPr lang="ko-KR" altLang="en-US" sz="1600" b="1" dirty="0"/>
              <a:t>메소드를 호출하여 당일 총 판매액을 </a:t>
            </a:r>
            <a:r>
              <a:rPr lang="en-US" altLang="ko-KR" sz="1600" b="1" dirty="0"/>
              <a:t>int</a:t>
            </a:r>
            <a:r>
              <a:rPr lang="ko-KR" altLang="en-US" sz="1600" b="1" dirty="0"/>
              <a:t>로 반환한다</a:t>
            </a:r>
            <a:r>
              <a:rPr lang="en-US" altLang="ko-KR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016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259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E935105-DC7B-4F74-A30D-7A42CE432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" y="1319577"/>
            <a:ext cx="11757660" cy="5085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65A55E-0FD6-4940-A612-A4194468AB76}"/>
              </a:ext>
            </a:extLst>
          </p:cNvPr>
          <p:cNvSpPr txBox="1"/>
          <p:nvPr/>
        </p:nvSpPr>
        <p:spPr>
          <a:xfrm>
            <a:off x="1265464" y="2300652"/>
            <a:ext cx="4539344" cy="31191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C33B69-D749-4511-98A1-2EB488324BC7}"/>
              </a:ext>
            </a:extLst>
          </p:cNvPr>
          <p:cNvSpPr txBox="1"/>
          <p:nvPr/>
        </p:nvSpPr>
        <p:spPr>
          <a:xfrm>
            <a:off x="6821489" y="1640270"/>
            <a:ext cx="3825240" cy="152202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 </a:t>
            </a:r>
            <a:r>
              <a:rPr lang="en-US" altLang="ko-KR" sz="1600" b="1" dirty="0" err="1"/>
              <a:t>menuSalePrice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</a:t>
            </a:r>
            <a:r>
              <a:rPr lang="en-US" altLang="ko-KR" sz="1600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err="1"/>
              <a:t>SaleDao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getMenuSalePrice</a:t>
            </a:r>
            <a:r>
              <a:rPr lang="ko-KR" altLang="en-US" sz="1600" b="1" dirty="0"/>
              <a:t>메소드를 호출하여 당일 메뉴당 판매수와 판매액을 출력한다</a:t>
            </a:r>
            <a:r>
              <a:rPr lang="en-US" altLang="ko-KR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3716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259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FBE5F48-FCA0-4610-8BC4-B076758D1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049797"/>
            <a:ext cx="11616538" cy="5427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8E309A-43A5-4220-8975-9E212F432F74}"/>
              </a:ext>
            </a:extLst>
          </p:cNvPr>
          <p:cNvSpPr txBox="1"/>
          <p:nvPr/>
        </p:nvSpPr>
        <p:spPr>
          <a:xfrm>
            <a:off x="1040408" y="3573940"/>
            <a:ext cx="3213185" cy="34491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C52A2-0BDE-4FD1-95F7-B43C551A3952}"/>
              </a:ext>
            </a:extLst>
          </p:cNvPr>
          <p:cNvSpPr txBox="1"/>
          <p:nvPr/>
        </p:nvSpPr>
        <p:spPr>
          <a:xfrm>
            <a:off x="1143000" y="5592536"/>
            <a:ext cx="10213521" cy="85046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CA360-C1DD-42E9-B790-EC9DD4F5A10D}"/>
              </a:ext>
            </a:extLst>
          </p:cNvPr>
          <p:cNvSpPr txBox="1"/>
          <p:nvPr/>
        </p:nvSpPr>
        <p:spPr>
          <a:xfrm>
            <a:off x="6888164" y="1386901"/>
            <a:ext cx="3825240" cy="115268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▷Order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고객이 주문하면 주문내역을 </a:t>
            </a:r>
            <a:r>
              <a:rPr lang="en-US" altLang="ko-KR" sz="1600" b="1" dirty="0"/>
              <a:t>Sale</a:t>
            </a:r>
            <a:r>
              <a:rPr lang="ko-KR" altLang="en-US" sz="1600" b="1" dirty="0"/>
              <a:t>타입의 </a:t>
            </a:r>
            <a:r>
              <a:rPr lang="en-US" altLang="ko-KR" sz="1600" b="1" dirty="0" err="1"/>
              <a:t>ArrayList</a:t>
            </a:r>
            <a:r>
              <a:rPr lang="ko-KR" altLang="en-US" sz="1600" b="1" dirty="0"/>
              <a:t>로 저장한다</a:t>
            </a:r>
            <a:r>
              <a:rPr lang="en-US" altLang="ko-KR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088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259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795E51-3DFB-4055-AD1F-104DB9E50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16" y="1144643"/>
            <a:ext cx="11675059" cy="5435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2C2C61-0E6A-4EA3-AA05-7FB4709E484D}"/>
              </a:ext>
            </a:extLst>
          </p:cNvPr>
          <p:cNvSpPr txBox="1"/>
          <p:nvPr/>
        </p:nvSpPr>
        <p:spPr>
          <a:xfrm>
            <a:off x="7621589" y="1996501"/>
            <a:ext cx="3825240" cy="115268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▷Order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저장한 리스트를 </a:t>
            </a:r>
            <a:r>
              <a:rPr lang="en-US" altLang="ko-KR" sz="1600" b="1" dirty="0" err="1"/>
              <a:t>saleDao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insertSale</a:t>
            </a:r>
            <a:r>
              <a:rPr lang="ko-KR" altLang="en-US" sz="1600" b="1" dirty="0"/>
              <a:t>에 담아 전달하여 </a:t>
            </a:r>
            <a:r>
              <a:rPr lang="en-US" altLang="ko-KR" sz="1600" b="1" dirty="0"/>
              <a:t>Sale DB</a:t>
            </a:r>
            <a:r>
              <a:rPr lang="ko-KR" altLang="en-US" sz="1600" b="1" dirty="0"/>
              <a:t>에 저장한다</a:t>
            </a:r>
            <a:r>
              <a:rPr lang="en-US" altLang="ko-KR" sz="1600" b="1" dirty="0"/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5F933-DD8E-4143-A25A-23C566AC2360}"/>
              </a:ext>
            </a:extLst>
          </p:cNvPr>
          <p:cNvSpPr txBox="1"/>
          <p:nvPr/>
        </p:nvSpPr>
        <p:spPr>
          <a:xfrm>
            <a:off x="1435817" y="1651585"/>
            <a:ext cx="6022258" cy="22484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31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259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5BF1C4A-8232-4685-BE14-05E262A71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6" y="1428805"/>
            <a:ext cx="11426342" cy="449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74EA8A-80EF-46E5-970D-7870020B388D}"/>
              </a:ext>
            </a:extLst>
          </p:cNvPr>
          <p:cNvSpPr txBox="1"/>
          <p:nvPr/>
        </p:nvSpPr>
        <p:spPr>
          <a:xfrm>
            <a:off x="2011937" y="4097366"/>
            <a:ext cx="5274129" cy="54700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89BB4A-1084-4907-B4C0-07E70B549037}"/>
              </a:ext>
            </a:extLst>
          </p:cNvPr>
          <p:cNvSpPr txBox="1"/>
          <p:nvPr/>
        </p:nvSpPr>
        <p:spPr>
          <a:xfrm>
            <a:off x="7074179" y="1624009"/>
            <a:ext cx="4734363" cy="193286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▷Pay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고객이 예상결제금액과 포인트를 확인하고 결제한다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포인트 확인은 </a:t>
            </a:r>
            <a:r>
              <a:rPr lang="en-US" altLang="ko-KR" sz="1600" b="1" dirty="0"/>
              <a:t>Point class</a:t>
            </a:r>
            <a:r>
              <a:rPr lang="ko-KR" altLang="en-US" sz="1600" b="1" dirty="0"/>
              <a:t>의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readPoint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메서드를 사용하여 </a:t>
            </a:r>
            <a:r>
              <a:rPr lang="en-US" altLang="ko-KR" sz="1600" b="1" dirty="0"/>
              <a:t>Member DB</a:t>
            </a:r>
            <a:r>
              <a:rPr lang="ko-KR" altLang="en-US" sz="1600" b="1" dirty="0"/>
              <a:t>에서 읽어온다</a:t>
            </a:r>
            <a:r>
              <a:rPr lang="en-US" altLang="ko-KR" sz="1600" b="1" dirty="0"/>
              <a:t>(READ: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SELECT)</a:t>
            </a:r>
          </a:p>
        </p:txBody>
      </p:sp>
    </p:spTree>
    <p:extLst>
      <p:ext uri="{BB962C8B-B14F-4D97-AF65-F5344CB8AC3E}">
        <p14:creationId xmlns:p14="http://schemas.microsoft.com/office/powerpoint/2010/main" val="36755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149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B8FBD0-B245-48BB-B31C-5FE54BCA9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1149999"/>
            <a:ext cx="9890125" cy="53693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D998F4-E79E-4E58-8C21-F77B30E50A09}"/>
              </a:ext>
            </a:extLst>
          </p:cNvPr>
          <p:cNvSpPr txBox="1"/>
          <p:nvPr/>
        </p:nvSpPr>
        <p:spPr>
          <a:xfrm>
            <a:off x="1025978" y="2522591"/>
            <a:ext cx="3241222" cy="20410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BD8FEF-5ABF-438A-B495-E78357BC3E95}"/>
              </a:ext>
            </a:extLst>
          </p:cNvPr>
          <p:cNvSpPr txBox="1"/>
          <p:nvPr/>
        </p:nvSpPr>
        <p:spPr>
          <a:xfrm>
            <a:off x="835652" y="6096001"/>
            <a:ext cx="3241222" cy="20410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092ED-5625-48E3-8C15-7FA9BAC68BD0}"/>
              </a:ext>
            </a:extLst>
          </p:cNvPr>
          <p:cNvSpPr txBox="1"/>
          <p:nvPr/>
        </p:nvSpPr>
        <p:spPr>
          <a:xfrm>
            <a:off x="5023303" y="2608292"/>
            <a:ext cx="4632045" cy="152202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▷Pay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Point class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usePoint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메서드를 사용하여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Point</a:t>
            </a:r>
            <a:r>
              <a:rPr lang="ko-KR" altLang="en-US" sz="1600" b="1" dirty="0"/>
              <a:t>를 사용하고 </a:t>
            </a:r>
            <a:r>
              <a:rPr lang="en-US" altLang="ko-KR" sz="1600" b="1" dirty="0" err="1"/>
              <a:t>MemberDB</a:t>
            </a:r>
            <a:r>
              <a:rPr lang="ko-KR" altLang="en-US" sz="1600" b="1" dirty="0"/>
              <a:t>에 포인트를 수정한다</a:t>
            </a:r>
            <a:r>
              <a:rPr lang="en-US" altLang="ko-KR" sz="1600" b="1" dirty="0"/>
              <a:t>. (UPDATE:UPDATE)</a:t>
            </a:r>
          </a:p>
        </p:txBody>
      </p:sp>
    </p:spTree>
    <p:extLst>
      <p:ext uri="{BB962C8B-B14F-4D97-AF65-F5344CB8AC3E}">
        <p14:creationId xmlns:p14="http://schemas.microsoft.com/office/powerpoint/2010/main" val="54383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259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SaleManager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385477" cy="259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A107580-64B8-4F0E-B2EF-212C82076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177562"/>
            <a:ext cx="9868205" cy="53693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712664-58B3-4A67-8DA9-E2F898558514}"/>
              </a:ext>
            </a:extLst>
          </p:cNvPr>
          <p:cNvSpPr txBox="1"/>
          <p:nvPr/>
        </p:nvSpPr>
        <p:spPr>
          <a:xfrm>
            <a:off x="759278" y="2056583"/>
            <a:ext cx="3706586" cy="26207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FFE43-AB84-4F0B-8636-1867CABBE596}"/>
              </a:ext>
            </a:extLst>
          </p:cNvPr>
          <p:cNvSpPr txBox="1"/>
          <p:nvPr/>
        </p:nvSpPr>
        <p:spPr>
          <a:xfrm>
            <a:off x="5197627" y="2827367"/>
            <a:ext cx="4632045" cy="152202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▷Pay </a:t>
            </a:r>
            <a:r>
              <a:rPr lang="ko-KR" altLang="en-US" sz="1600" b="1" dirty="0"/>
              <a:t>메서드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Point class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savePoint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메서드를 사용하여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Point</a:t>
            </a:r>
            <a:r>
              <a:rPr lang="ko-KR" altLang="en-US" sz="1600" b="1" dirty="0"/>
              <a:t>를 사용하고 </a:t>
            </a:r>
            <a:r>
              <a:rPr lang="en-US" altLang="ko-KR" sz="1600" b="1" dirty="0" err="1"/>
              <a:t>MemberDB</a:t>
            </a:r>
            <a:r>
              <a:rPr lang="ko-KR" altLang="en-US" sz="1600" b="1" dirty="0"/>
              <a:t>에 포인트를 적립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수정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한다</a:t>
            </a:r>
            <a:r>
              <a:rPr lang="en-US" altLang="ko-KR" sz="1600" b="1" dirty="0"/>
              <a:t>. (UPDATE:UPDATE)</a:t>
            </a:r>
          </a:p>
        </p:txBody>
      </p:sp>
    </p:spTree>
    <p:extLst>
      <p:ext uri="{BB962C8B-B14F-4D97-AF65-F5344CB8AC3E}">
        <p14:creationId xmlns:p14="http://schemas.microsoft.com/office/powerpoint/2010/main" val="156493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49A396-74E4-48AE-88B3-872BBFBB4575}"/>
              </a:ext>
            </a:extLst>
          </p:cNvPr>
          <p:cNvSpPr/>
          <p:nvPr/>
        </p:nvSpPr>
        <p:spPr>
          <a:xfrm>
            <a:off x="3116826" y="1769806"/>
            <a:ext cx="8032829" cy="3480620"/>
          </a:xfrm>
          <a:prstGeom prst="rect">
            <a:avLst/>
          </a:prstGeom>
          <a:noFill/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FA5B30DA-EFDD-4F11-92F2-FEFA4187AE46}"/>
              </a:ext>
            </a:extLst>
          </p:cNvPr>
          <p:cNvSpPr txBox="1"/>
          <p:nvPr/>
        </p:nvSpPr>
        <p:spPr>
          <a:xfrm>
            <a:off x="6096000" y="2586238"/>
            <a:ext cx="450749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-Menu</a:t>
            </a:r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MenuDao</a:t>
            </a:r>
            <a:endParaRPr lang="en-US" altLang="ko-KR" sz="2800" b="1" dirty="0"/>
          </a:p>
          <a:p>
            <a:r>
              <a:rPr lang="en-US" altLang="ko-KR" sz="2800" b="1" dirty="0"/>
              <a:t>-</a:t>
            </a:r>
            <a:r>
              <a:rPr lang="en-US" altLang="ko-KR" sz="2800" b="1" dirty="0" err="1"/>
              <a:t>MenuManager</a:t>
            </a:r>
            <a:endParaRPr lang="en-US" altLang="ko-KR" sz="2800" b="1" dirty="0"/>
          </a:p>
          <a:p>
            <a:endParaRPr lang="ko-KR" altLang="en-US" sz="20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546B3F-7642-40D2-80CB-8970E2E3C10E}"/>
              </a:ext>
            </a:extLst>
          </p:cNvPr>
          <p:cNvGrpSpPr/>
          <p:nvPr/>
        </p:nvGrpSpPr>
        <p:grpSpPr>
          <a:xfrm>
            <a:off x="1042345" y="2406517"/>
            <a:ext cx="4313491" cy="2144543"/>
            <a:chOff x="1445468" y="2365910"/>
            <a:chExt cx="4313491" cy="214454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89D69FF-7D3A-46E0-9566-134396D018F4}"/>
                </a:ext>
              </a:extLst>
            </p:cNvPr>
            <p:cNvGrpSpPr/>
            <p:nvPr/>
          </p:nvGrpSpPr>
          <p:grpSpPr>
            <a:xfrm>
              <a:off x="1445468" y="2365910"/>
              <a:ext cx="761260" cy="968153"/>
              <a:chOff x="1445468" y="2365910"/>
              <a:chExt cx="761260" cy="968153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46BD28B-90A6-41AB-8253-02F2FC82D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5468" y="2365910"/>
                <a:ext cx="761260" cy="968153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47ED3D1-D31B-42BC-985A-FD5956855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0094" y="2637963"/>
                <a:ext cx="424049" cy="424049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5D9D6A9-1916-4ACA-AF73-9378E5A2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2365910"/>
              <a:ext cx="761260" cy="96815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4A3E55-B3D6-4065-A4BF-064A6830E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2637963"/>
              <a:ext cx="424049" cy="42404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C34C51-3832-497A-852D-C1221603A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2365910"/>
              <a:ext cx="761260" cy="96815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0EA40C-22F6-4B9D-B201-11F0149D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209" y="2637963"/>
              <a:ext cx="424049" cy="4240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9A95217-917B-426B-9F06-954F229CB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2365910"/>
              <a:ext cx="761260" cy="96815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0E69A97-50BE-410C-9077-DDB157670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268" y="2637963"/>
              <a:ext cx="424049" cy="42404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585E67B-F93B-40D2-892A-2FF6589CC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2365910"/>
              <a:ext cx="761260" cy="96815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DC06745-748D-48C1-AB29-103688305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6" y="2637963"/>
              <a:ext cx="424049" cy="4240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69AC524-4DC8-431B-AC98-63389B31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468" y="3542300"/>
              <a:ext cx="761260" cy="96815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BE558C2-517A-4274-8AA4-BB024DFD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094" y="3814353"/>
              <a:ext cx="424049" cy="42404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E07437A-09D9-475A-9279-A1DE2D16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526" y="3542300"/>
              <a:ext cx="761260" cy="9681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565F5F-1ABC-420D-9D30-FEA813F8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153" y="3814353"/>
              <a:ext cx="424049" cy="42404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61CA5B9-DDD2-4039-8B49-737CCC69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583" y="3542300"/>
              <a:ext cx="761260" cy="96815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50A1B7-0F1E-4FCA-ABAD-876827829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642" y="3542300"/>
              <a:ext cx="761260" cy="96815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853475F-BD62-41B8-9A69-5F54CE47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699" y="3542300"/>
              <a:ext cx="761260" cy="968153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4A258D-5814-4B7C-9C37-3A6FAF1EC1BB}"/>
              </a:ext>
            </a:extLst>
          </p:cNvPr>
          <p:cNvSpPr/>
          <p:nvPr/>
        </p:nvSpPr>
        <p:spPr>
          <a:xfrm>
            <a:off x="95387" y="473382"/>
            <a:ext cx="4099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 Mode Class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CFFA72A-07EB-4573-A9C0-29607C4292ED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4ECAFF3-D0C6-4F04-8A71-9424EE0980B5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038494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5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Menu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3800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8AC9DA6-031A-4C74-B2C4-84C4DC4D5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7" y="1383224"/>
            <a:ext cx="6203532" cy="52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-49161" y="2115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Rect 0">
            <a:extLst>
              <a:ext uri="{FF2B5EF4-FFF2-40B4-BE49-F238E27FC236}">
                <a16:creationId xmlns:a16="http://schemas.microsoft.com/office/drawing/2014/main" id="{4EB1A01A-C7A7-46A6-8E4F-9AF2F1A8054B}"/>
              </a:ext>
            </a:extLst>
          </p:cNvPr>
          <p:cNvCxnSpPr/>
          <p:nvPr/>
        </p:nvCxnSpPr>
        <p:spPr>
          <a:xfrm>
            <a:off x="266700" y="986155"/>
            <a:ext cx="127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t 0">
            <a:extLst>
              <a:ext uri="{FF2B5EF4-FFF2-40B4-BE49-F238E27FC236}">
                <a16:creationId xmlns:a16="http://schemas.microsoft.com/office/drawing/2014/main" id="{E3111F55-4AC1-4AB7-9940-5581DBD7307C}"/>
              </a:ext>
            </a:extLst>
          </p:cNvPr>
          <p:cNvCxnSpPr>
            <a:cxnSpLocks/>
          </p:cNvCxnSpPr>
          <p:nvPr/>
        </p:nvCxnSpPr>
        <p:spPr>
          <a:xfrm>
            <a:off x="266700" y="752490"/>
            <a:ext cx="4092649" cy="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21" descr="C:/Users/Yun/AppData/Roaming/PolarisOffice/ETemp/8408_20117856/fImage2470473916962.png">
            <a:extLst>
              <a:ext uri="{FF2B5EF4-FFF2-40B4-BE49-F238E27FC236}">
                <a16:creationId xmlns:a16="http://schemas.microsoft.com/office/drawing/2014/main" id="{57AB08A3-B64D-40A2-90F3-12FCF90A8F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8750" y="842629"/>
            <a:ext cx="9393555" cy="5895975"/>
          </a:xfrm>
          <a:prstGeom prst="rect">
            <a:avLst/>
          </a:prstGeom>
          <a:noFill/>
        </p:spPr>
      </p:pic>
      <p:sp>
        <p:nvSpPr>
          <p:cNvPr id="68" name="텍스트 상자 74">
            <a:extLst>
              <a:ext uri="{FF2B5EF4-FFF2-40B4-BE49-F238E27FC236}">
                <a16:creationId xmlns:a16="http://schemas.microsoft.com/office/drawing/2014/main" id="{F9D094D5-C803-40D3-B344-2E9276551B1C}"/>
              </a:ext>
            </a:extLst>
          </p:cNvPr>
          <p:cNvSpPr txBox="1">
            <a:spLocks/>
          </p:cNvSpPr>
          <p:nvPr/>
        </p:nvSpPr>
        <p:spPr>
          <a:xfrm>
            <a:off x="413385" y="2831465"/>
            <a:ext cx="6369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회원</a:t>
            </a:r>
          </a:p>
        </p:txBody>
      </p:sp>
      <p:sp>
        <p:nvSpPr>
          <p:cNvPr id="69" name="텍스트 상자 75">
            <a:extLst>
              <a:ext uri="{FF2B5EF4-FFF2-40B4-BE49-F238E27FC236}">
                <a16:creationId xmlns:a16="http://schemas.microsoft.com/office/drawing/2014/main" id="{6F50C55F-1749-4514-BF76-4CB98014A523}"/>
              </a:ext>
            </a:extLst>
          </p:cNvPr>
          <p:cNvSpPr txBox="1">
            <a:spLocks/>
          </p:cNvSpPr>
          <p:nvPr/>
        </p:nvSpPr>
        <p:spPr>
          <a:xfrm>
            <a:off x="269240" y="3541395"/>
            <a:ext cx="86550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비회원</a:t>
            </a:r>
          </a:p>
        </p:txBody>
      </p:sp>
      <p:sp>
        <p:nvSpPr>
          <p:cNvPr id="70" name="텍스트 상자 76">
            <a:extLst>
              <a:ext uri="{FF2B5EF4-FFF2-40B4-BE49-F238E27FC236}">
                <a16:creationId xmlns:a16="http://schemas.microsoft.com/office/drawing/2014/main" id="{D86AB110-7AE6-4F1F-A636-B33F9AAF8330}"/>
              </a:ext>
            </a:extLst>
          </p:cNvPr>
          <p:cNvSpPr txBox="1">
            <a:spLocks/>
          </p:cNvSpPr>
          <p:nvPr/>
        </p:nvSpPr>
        <p:spPr>
          <a:xfrm>
            <a:off x="10822305" y="3056255"/>
            <a:ext cx="86550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관리자</a:t>
            </a:r>
          </a:p>
        </p:txBody>
      </p:sp>
      <p:sp>
        <p:nvSpPr>
          <p:cNvPr id="71" name="Rect 0">
            <a:extLst>
              <a:ext uri="{FF2B5EF4-FFF2-40B4-BE49-F238E27FC236}">
                <a16:creationId xmlns:a16="http://schemas.microsoft.com/office/drawing/2014/main" id="{147DB3E6-BBAF-4345-91B0-909A4FE90C07}"/>
              </a:ext>
            </a:extLst>
          </p:cNvPr>
          <p:cNvSpPr>
            <a:spLocks/>
          </p:cNvSpPr>
          <p:nvPr/>
        </p:nvSpPr>
        <p:spPr>
          <a:xfrm>
            <a:off x="168377" y="241294"/>
            <a:ext cx="382027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초반 </a:t>
            </a:r>
            <a:r>
              <a:rPr kumimoji="0" lang="ko-KR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유스케이스</a:t>
            </a:r>
            <a:r>
              <a:rPr kumimoji="0" lang="ko-KR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다이어그램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04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4629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MenuDao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60992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E759FB0-141A-4D01-BFEA-CF9FC1134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169987"/>
            <a:ext cx="10345594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81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4629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MenuDao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4508171" cy="266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2834F3C-0715-4073-B224-3DA5F8F60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00127"/>
            <a:ext cx="10844296" cy="53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141902" y="462656"/>
            <a:ext cx="5455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ManagerMode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: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MenuManager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74" name="직선 연결선 173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cxnSpLocks/>
          </p:cNvCxnSpPr>
          <p:nvPr/>
        </p:nvCxnSpPr>
        <p:spPr>
          <a:xfrm>
            <a:off x="263525" y="955167"/>
            <a:ext cx="8286448" cy="489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E63739-C4B7-4420-99A6-91449B7BA5CF}"/>
              </a:ext>
            </a:extLst>
          </p:cNvPr>
          <p:cNvGrpSpPr/>
          <p:nvPr/>
        </p:nvGrpSpPr>
        <p:grpSpPr>
          <a:xfrm>
            <a:off x="263525" y="1376637"/>
            <a:ext cx="11104788" cy="2219324"/>
            <a:chOff x="538844" y="4143376"/>
            <a:chExt cx="11104788" cy="2219324"/>
          </a:xfrm>
        </p:grpSpPr>
        <p:pic>
          <p:nvPicPr>
            <p:cNvPr id="11" name="Picture 3" descr="C:\Users\HOme\Desktop\피피티\메뉴매니저1.PNG">
              <a:extLst>
                <a:ext uri="{FF2B5EF4-FFF2-40B4-BE49-F238E27FC236}">
                  <a16:creationId xmlns:a16="http://schemas.microsoft.com/office/drawing/2014/main" id="{73C094E7-1FCA-496F-9E46-EE84F3849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21"/>
            <a:stretch/>
          </p:blipFill>
          <p:spPr bwMode="auto">
            <a:xfrm>
              <a:off x="548370" y="4143376"/>
              <a:ext cx="11095262" cy="2219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671D6D-36A9-474B-86B5-667F18262633}"/>
                </a:ext>
              </a:extLst>
            </p:cNvPr>
            <p:cNvSpPr/>
            <p:nvPr/>
          </p:nvSpPr>
          <p:spPr>
            <a:xfrm>
              <a:off x="538844" y="4152901"/>
              <a:ext cx="2775856" cy="255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275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6957" y="1869934"/>
            <a:ext cx="2613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03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45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454304-19D2-4776-ACE2-D8E01DDECF90}"/>
              </a:ext>
            </a:extLst>
          </p:cNvPr>
          <p:cNvSpPr/>
          <p:nvPr/>
        </p:nvSpPr>
        <p:spPr>
          <a:xfrm>
            <a:off x="306952" y="134858"/>
            <a:ext cx="35739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-Point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class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생성 이전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5454791-D08C-46B5-82DF-59EB034521B3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3CAFF5-DC1F-4C5C-9F60-E9D31C52127E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553558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E3F448-3C4A-4022-8695-69CD47E35FB3}"/>
              </a:ext>
            </a:extLst>
          </p:cNvPr>
          <p:cNvGrpSpPr/>
          <p:nvPr/>
        </p:nvGrpSpPr>
        <p:grpSpPr>
          <a:xfrm>
            <a:off x="2194207" y="1195568"/>
            <a:ext cx="2965189" cy="2658986"/>
            <a:chOff x="2194207" y="1195568"/>
            <a:chExt cx="2965189" cy="2658986"/>
          </a:xfrm>
        </p:grpSpPr>
        <p:pic>
          <p:nvPicPr>
            <p:cNvPr id="17" name="그림 16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15D8B299-B75B-497C-BA08-ED01C56D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338" y="1651222"/>
              <a:ext cx="1506930" cy="14740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34C46D-B801-4C67-AA32-11B5BB1CF93F}"/>
                </a:ext>
              </a:extLst>
            </p:cNvPr>
            <p:cNvSpPr txBox="1"/>
            <p:nvPr/>
          </p:nvSpPr>
          <p:spPr>
            <a:xfrm>
              <a:off x="2476923" y="1195568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2C4ECE-4817-4FF0-AE19-990ED5C3F2AF}"/>
                </a:ext>
              </a:extLst>
            </p:cNvPr>
            <p:cNvSpPr txBox="1"/>
            <p:nvPr/>
          </p:nvSpPr>
          <p:spPr>
            <a:xfrm>
              <a:off x="2194207" y="3485222"/>
              <a:ext cx="2965189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 하기 메소드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2C3381-F28E-4661-8FDC-7DA405C0BC75}"/>
              </a:ext>
            </a:extLst>
          </p:cNvPr>
          <p:cNvGrpSpPr/>
          <p:nvPr/>
        </p:nvGrpSpPr>
        <p:grpSpPr>
          <a:xfrm>
            <a:off x="7100473" y="1224382"/>
            <a:ext cx="3990975" cy="4972246"/>
            <a:chOff x="7100473" y="1224382"/>
            <a:chExt cx="3990975" cy="497224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4BF5A1-F054-4027-A2F1-4CFFF07A5FD1}"/>
                </a:ext>
              </a:extLst>
            </p:cNvPr>
            <p:cNvSpPr/>
            <p:nvPr/>
          </p:nvSpPr>
          <p:spPr>
            <a:xfrm>
              <a:off x="7100473" y="3871124"/>
              <a:ext cx="3990975" cy="2325504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8CA4BF3-D22D-4376-9004-35A2B1B25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1519551"/>
              <a:ext cx="1611312" cy="171195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A3F13-E3AB-43D7-BFB8-78EF7BE35A41}"/>
                </a:ext>
              </a:extLst>
            </p:cNvPr>
            <p:cNvSpPr txBox="1"/>
            <p:nvPr/>
          </p:nvSpPr>
          <p:spPr>
            <a:xfrm>
              <a:off x="7889114" y="122438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SaleManager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D4FA21-28C7-4A52-8F83-15F2420BFBB8}"/>
                </a:ext>
              </a:extLst>
            </p:cNvPr>
            <p:cNvSpPr txBox="1"/>
            <p:nvPr/>
          </p:nvSpPr>
          <p:spPr>
            <a:xfrm>
              <a:off x="7705725" y="3485222"/>
              <a:ext cx="2780475" cy="646331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주문하기 메소드</a:t>
              </a:r>
              <a:r>
                <a:rPr lang="en-US" altLang="ko-KR" b="1" dirty="0">
                  <a:solidFill>
                    <a:schemeClr val="bg1"/>
                  </a:solidFill>
                </a:rPr>
                <a:t> (order)</a:t>
              </a: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결제하기 메소드</a:t>
              </a:r>
              <a:r>
                <a:rPr lang="en-US" altLang="ko-KR" b="1" dirty="0">
                  <a:solidFill>
                    <a:schemeClr val="bg1"/>
                  </a:solidFill>
                </a:rPr>
                <a:t>(pay)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EB7C3-668E-41C5-A598-5AC3A46F0563}"/>
                </a:ext>
              </a:extLst>
            </p:cNvPr>
            <p:cNvSpPr txBox="1"/>
            <p:nvPr/>
          </p:nvSpPr>
          <p:spPr>
            <a:xfrm>
              <a:off x="7705725" y="4304199"/>
              <a:ext cx="2780475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296F03-9A11-4079-A38A-FB35FF0DF2FB}"/>
                </a:ext>
              </a:extLst>
            </p:cNvPr>
            <p:cNvSpPr txBox="1"/>
            <p:nvPr/>
          </p:nvSpPr>
          <p:spPr>
            <a:xfrm>
              <a:off x="7705724" y="4889099"/>
              <a:ext cx="2780475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적립하기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F97475-39B8-4D9B-A725-29C2E050F477}"/>
                </a:ext>
              </a:extLst>
            </p:cNvPr>
            <p:cNvSpPr txBox="1"/>
            <p:nvPr/>
          </p:nvSpPr>
          <p:spPr>
            <a:xfrm>
              <a:off x="7705724" y="5512147"/>
              <a:ext cx="2780475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사용하기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5B28C2A-518E-47FC-8E4E-14DA1F9F9A04}"/>
              </a:ext>
            </a:extLst>
          </p:cNvPr>
          <p:cNvCxnSpPr>
            <a:cxnSpLocks/>
            <a:stCxn id="25" idx="2"/>
            <a:endCxn id="26" idx="1"/>
          </p:cNvCxnSpPr>
          <p:nvPr/>
        </p:nvCxnSpPr>
        <p:spPr>
          <a:xfrm rot="16200000" flipH="1">
            <a:off x="5374108" y="2157247"/>
            <a:ext cx="634311" cy="4028923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E88053-B8A6-48AC-BB5B-BB4279492897}"/>
              </a:ext>
            </a:extLst>
          </p:cNvPr>
          <p:cNvSpPr txBox="1"/>
          <p:nvPr/>
        </p:nvSpPr>
        <p:spPr>
          <a:xfrm>
            <a:off x="3531035" y="4598161"/>
            <a:ext cx="3256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SaleManager</a:t>
            </a:r>
            <a:r>
              <a:rPr lang="en-US" altLang="ko-KR" sz="1400" dirty="0"/>
              <a:t> Class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MemberManager</a:t>
            </a:r>
            <a:r>
              <a:rPr lang="ko-KR" altLang="en-US" sz="1400" dirty="0"/>
              <a:t> </a:t>
            </a:r>
            <a:r>
              <a:rPr lang="en-US" altLang="ko-KR" sz="1400" dirty="0"/>
              <a:t>Class</a:t>
            </a:r>
            <a:r>
              <a:rPr lang="ko-KR" altLang="en-US" sz="1400" dirty="0"/>
              <a:t>의 </a:t>
            </a:r>
            <a:endParaRPr lang="en-US" altLang="ko-KR" sz="1400" dirty="0"/>
          </a:p>
          <a:p>
            <a:pPr algn="ctr"/>
            <a:r>
              <a:rPr lang="ko-KR" altLang="en-US" sz="1400" dirty="0"/>
              <a:t>메소드를 사용하는 문제 발생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21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13593"/>
            <a:ext cx="35739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-Point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class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생성 이후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553558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ABA5FE-B310-4C8F-8708-9A0DCCAEA3A4}"/>
              </a:ext>
            </a:extLst>
          </p:cNvPr>
          <p:cNvGrpSpPr/>
          <p:nvPr/>
        </p:nvGrpSpPr>
        <p:grpSpPr>
          <a:xfrm>
            <a:off x="2476923" y="1195568"/>
            <a:ext cx="2399756" cy="1929666"/>
            <a:chOff x="2476923" y="1195568"/>
            <a:chExt cx="2399756" cy="1929666"/>
          </a:xfrm>
        </p:grpSpPr>
        <p:pic>
          <p:nvPicPr>
            <p:cNvPr id="15" name="그림 14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A17B0A22-86D7-42AB-B44D-721BACF2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338" y="1651222"/>
              <a:ext cx="1506930" cy="14740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8390FA-B0C2-4FB9-A49F-569907790A83}"/>
                </a:ext>
              </a:extLst>
            </p:cNvPr>
            <p:cNvSpPr txBox="1"/>
            <p:nvPr/>
          </p:nvSpPr>
          <p:spPr>
            <a:xfrm>
              <a:off x="2476923" y="1195568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1F170D-4E0E-48BA-A77F-0BA86D2A3DF3}"/>
              </a:ext>
            </a:extLst>
          </p:cNvPr>
          <p:cNvGrpSpPr/>
          <p:nvPr/>
        </p:nvGrpSpPr>
        <p:grpSpPr>
          <a:xfrm>
            <a:off x="7889114" y="1224382"/>
            <a:ext cx="2089084" cy="2007124"/>
            <a:chOff x="7889114" y="1224382"/>
            <a:chExt cx="2089084" cy="200712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1487F21-2A0B-494F-BCBC-8AA9EEE83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1519551"/>
              <a:ext cx="1611312" cy="171195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C4ED6B-8848-4CEF-944A-9509064668E8}"/>
                </a:ext>
              </a:extLst>
            </p:cNvPr>
            <p:cNvSpPr txBox="1"/>
            <p:nvPr/>
          </p:nvSpPr>
          <p:spPr>
            <a:xfrm>
              <a:off x="7889114" y="122438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SaleManager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8C38FC-7817-4DBF-8E5F-6EE95D65A70D}"/>
              </a:ext>
            </a:extLst>
          </p:cNvPr>
          <p:cNvGrpSpPr/>
          <p:nvPr/>
        </p:nvGrpSpPr>
        <p:grpSpPr>
          <a:xfrm>
            <a:off x="4876679" y="2872912"/>
            <a:ext cx="3012435" cy="3681027"/>
            <a:chOff x="4876679" y="2872912"/>
            <a:chExt cx="3012435" cy="368102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F5A256B-2963-4DE5-B1C4-E5795D2D1226}"/>
                </a:ext>
              </a:extLst>
            </p:cNvPr>
            <p:cNvSpPr/>
            <p:nvPr/>
          </p:nvSpPr>
          <p:spPr>
            <a:xfrm>
              <a:off x="4876679" y="4473123"/>
              <a:ext cx="3012435" cy="208081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C69672-15D5-4E58-8D93-8F0CD2A2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312" y="2872912"/>
              <a:ext cx="1293247" cy="129324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C62AAA-F7D1-4534-85FA-646E9918BBB7}"/>
                </a:ext>
              </a:extLst>
            </p:cNvPr>
            <p:cNvSpPr txBox="1"/>
            <p:nvPr/>
          </p:nvSpPr>
          <p:spPr>
            <a:xfrm>
              <a:off x="5389563" y="4267501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POINT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94E2E3-D858-4593-94E7-54CC93892352}"/>
                </a:ext>
              </a:extLst>
            </p:cNvPr>
            <p:cNvSpPr txBox="1"/>
            <p:nvPr/>
          </p:nvSpPr>
          <p:spPr>
            <a:xfrm>
              <a:off x="5391085" y="490147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5C72E5-6552-45D6-BBF2-1E8F51A86EE9}"/>
                </a:ext>
              </a:extLst>
            </p:cNvPr>
            <p:cNvSpPr txBox="1"/>
            <p:nvPr/>
          </p:nvSpPr>
          <p:spPr>
            <a:xfrm>
              <a:off x="5389563" y="5449294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적립하기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659C94-0663-4E99-A582-348BBF4C15EA}"/>
                </a:ext>
              </a:extLst>
            </p:cNvPr>
            <p:cNvSpPr txBox="1"/>
            <p:nvPr/>
          </p:nvSpPr>
          <p:spPr>
            <a:xfrm>
              <a:off x="5389563" y="6062309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사용하기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753FF92-0988-403C-9C66-C71F74969A90}"/>
              </a:ext>
            </a:extLst>
          </p:cNvPr>
          <p:cNvCxnSpPr>
            <a:stCxn id="21" idx="3"/>
            <a:endCxn id="16" idx="2"/>
          </p:cNvCxnSpPr>
          <p:nvPr/>
        </p:nvCxnSpPr>
        <p:spPr>
          <a:xfrm flipV="1">
            <a:off x="7480169" y="3231506"/>
            <a:ext cx="1453487" cy="1854632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BF2464A-7F2E-400C-A89C-0100F4432134}"/>
              </a:ext>
            </a:extLst>
          </p:cNvPr>
          <p:cNvCxnSpPr>
            <a:stCxn id="25" idx="3"/>
          </p:cNvCxnSpPr>
          <p:nvPr/>
        </p:nvCxnSpPr>
        <p:spPr>
          <a:xfrm flipV="1">
            <a:off x="7478647" y="3224437"/>
            <a:ext cx="1653365" cy="2409523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239D9C24-990E-4F42-BC6D-3008F5988DE5}"/>
              </a:ext>
            </a:extLst>
          </p:cNvPr>
          <p:cNvCxnSpPr>
            <a:stCxn id="26" idx="3"/>
          </p:cNvCxnSpPr>
          <p:nvPr/>
        </p:nvCxnSpPr>
        <p:spPr>
          <a:xfrm flipV="1">
            <a:off x="7478647" y="3231506"/>
            <a:ext cx="1884428" cy="3015469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50B2E17-35DA-421E-8E02-E81EACAA6B6F}"/>
              </a:ext>
            </a:extLst>
          </p:cNvPr>
          <p:cNvCxnSpPr>
            <a:stCxn id="21" idx="1"/>
            <a:endCxn id="15" idx="2"/>
          </p:cNvCxnSpPr>
          <p:nvPr/>
        </p:nvCxnSpPr>
        <p:spPr>
          <a:xfrm rot="10800000">
            <a:off x="3676803" y="3125234"/>
            <a:ext cx="1714282" cy="1960904"/>
          </a:xfrm>
          <a:prstGeom prst="bentConnector2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34858"/>
            <a:ext cx="296747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-Login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class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생성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3553558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1B1462-7D50-4A1E-81AF-026681549690}"/>
              </a:ext>
            </a:extLst>
          </p:cNvPr>
          <p:cNvGrpSpPr/>
          <p:nvPr/>
        </p:nvGrpSpPr>
        <p:grpSpPr>
          <a:xfrm>
            <a:off x="7288536" y="990155"/>
            <a:ext cx="3149326" cy="2183323"/>
            <a:chOff x="7288536" y="990155"/>
            <a:chExt cx="3149326" cy="218332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71E5EFC-EFAF-4587-A6D8-D0E24FFA6DF4}"/>
                </a:ext>
              </a:extLst>
            </p:cNvPr>
            <p:cNvSpPr/>
            <p:nvPr/>
          </p:nvSpPr>
          <p:spPr>
            <a:xfrm>
              <a:off x="7288536" y="1142999"/>
              <a:ext cx="3149326" cy="203047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EB2024DC-10A7-4F24-914C-3BE5B9BAE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736" y="1445809"/>
              <a:ext cx="1506930" cy="147401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8E5DAF-E28C-45CB-BD7A-615FA32E6E9C}"/>
                </a:ext>
              </a:extLst>
            </p:cNvPr>
            <p:cNvSpPr txBox="1"/>
            <p:nvPr/>
          </p:nvSpPr>
          <p:spPr>
            <a:xfrm>
              <a:off x="7663321" y="990155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3C0317-67B1-4604-A386-39508C5A8C01}"/>
              </a:ext>
            </a:extLst>
          </p:cNvPr>
          <p:cNvCxnSpPr/>
          <p:nvPr/>
        </p:nvCxnSpPr>
        <p:spPr>
          <a:xfrm>
            <a:off x="6096000" y="765175"/>
            <a:ext cx="0" cy="5045075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918B2A-862D-477A-9D19-B914EFE350A3}"/>
              </a:ext>
            </a:extLst>
          </p:cNvPr>
          <p:cNvGrpSpPr/>
          <p:nvPr/>
        </p:nvGrpSpPr>
        <p:grpSpPr>
          <a:xfrm>
            <a:off x="1768213" y="2464167"/>
            <a:ext cx="3137161" cy="3028458"/>
            <a:chOff x="1768213" y="2464167"/>
            <a:chExt cx="3137161" cy="302845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0E6746-E175-4E8A-B05E-9539221A238A}"/>
                </a:ext>
              </a:extLst>
            </p:cNvPr>
            <p:cNvSpPr/>
            <p:nvPr/>
          </p:nvSpPr>
          <p:spPr>
            <a:xfrm>
              <a:off x="1768213" y="2616419"/>
              <a:ext cx="3137161" cy="287620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E136230-06A0-4AB5-978A-0728A33820E0}"/>
                </a:ext>
              </a:extLst>
            </p:cNvPr>
            <p:cNvGrpSpPr/>
            <p:nvPr/>
          </p:nvGrpSpPr>
          <p:grpSpPr>
            <a:xfrm>
              <a:off x="2128925" y="2464167"/>
              <a:ext cx="2399756" cy="1929666"/>
              <a:chOff x="2476923" y="1195568"/>
              <a:chExt cx="2399756" cy="1929666"/>
            </a:xfrm>
          </p:grpSpPr>
          <p:pic>
            <p:nvPicPr>
              <p:cNvPr id="15" name="그림 14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A17B0A22-86D7-42AB-B44D-721BACF23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3338" y="1651222"/>
                <a:ext cx="1506930" cy="147401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8390FA-B0C2-4FB9-A49F-569907790A83}"/>
                  </a:ext>
                </a:extLst>
              </p:cNvPr>
              <p:cNvSpPr txBox="1"/>
              <p:nvPr/>
            </p:nvSpPr>
            <p:spPr>
              <a:xfrm>
                <a:off x="2476923" y="1195568"/>
                <a:ext cx="2399756" cy="369332"/>
              </a:xfrm>
              <a:prstGeom prst="rect">
                <a:avLst/>
              </a:prstGeom>
              <a:solidFill>
                <a:srgbClr val="64A88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bg1"/>
                    </a:solidFill>
                  </a:rPr>
                  <a:t>MemberManager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B79B43-7594-43AB-96AD-4FB996C28363}"/>
                </a:ext>
              </a:extLst>
            </p:cNvPr>
            <p:cNvSpPr txBox="1"/>
            <p:nvPr/>
          </p:nvSpPr>
          <p:spPr>
            <a:xfrm>
              <a:off x="2128924" y="4601386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Login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BF46D-A41F-4725-B2CD-E6565F0E79C9}"/>
                </a:ext>
              </a:extLst>
            </p:cNvPr>
            <p:cNvSpPr txBox="1"/>
            <p:nvPr/>
          </p:nvSpPr>
          <p:spPr>
            <a:xfrm>
              <a:off x="2145479" y="5080586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Logout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9C2F4D-0E92-4671-9D04-BFCB38F38DF1}"/>
              </a:ext>
            </a:extLst>
          </p:cNvPr>
          <p:cNvGrpSpPr/>
          <p:nvPr/>
        </p:nvGrpSpPr>
        <p:grpSpPr>
          <a:xfrm>
            <a:off x="7350250" y="3796469"/>
            <a:ext cx="3149326" cy="2801181"/>
            <a:chOff x="7350250" y="3796469"/>
            <a:chExt cx="3149326" cy="280118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5A623B9-588B-43D0-B57B-4ACDDAB015AB}"/>
                </a:ext>
              </a:extLst>
            </p:cNvPr>
            <p:cNvSpPr/>
            <p:nvPr/>
          </p:nvSpPr>
          <p:spPr>
            <a:xfrm>
              <a:off x="7350250" y="3932290"/>
              <a:ext cx="3149326" cy="266536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938D86-7AF6-45AC-8971-A2649E3B7453}"/>
                </a:ext>
              </a:extLst>
            </p:cNvPr>
            <p:cNvSpPr txBox="1"/>
            <p:nvPr/>
          </p:nvSpPr>
          <p:spPr>
            <a:xfrm>
              <a:off x="7731117" y="3796469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Login</a:t>
              </a:r>
            </a:p>
          </p:txBody>
        </p:sp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D034CE1-21E6-4073-B3EE-26F1F0936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4165801"/>
              <a:ext cx="1605990" cy="13268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8DF6AF-DAEE-4F7E-B7D1-18434A16FC56}"/>
                </a:ext>
              </a:extLst>
            </p:cNvPr>
            <p:cNvSpPr txBox="1"/>
            <p:nvPr/>
          </p:nvSpPr>
          <p:spPr>
            <a:xfrm>
              <a:off x="7760244" y="5541470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Login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2F6133-0AAE-4E53-A461-3F7CF2452B56}"/>
                </a:ext>
              </a:extLst>
            </p:cNvPr>
            <p:cNvSpPr txBox="1"/>
            <p:nvPr/>
          </p:nvSpPr>
          <p:spPr>
            <a:xfrm>
              <a:off x="7760244" y="6028364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Logout </a:t>
              </a:r>
              <a:r>
                <a:rPr lang="ko-KR" altLang="en-US" b="1" dirty="0">
                  <a:solidFill>
                    <a:schemeClr val="bg1"/>
                  </a:solidFill>
                </a:rPr>
                <a:t>하는 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5F3A71C-17B9-4C7B-8AE2-1A86048F8517}"/>
              </a:ext>
            </a:extLst>
          </p:cNvPr>
          <p:cNvCxnSpPr>
            <a:endCxn id="44" idx="1"/>
          </p:cNvCxnSpPr>
          <p:nvPr/>
        </p:nvCxnSpPr>
        <p:spPr>
          <a:xfrm>
            <a:off x="4545235" y="5264970"/>
            <a:ext cx="3215009" cy="9480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3D73654-F509-402F-BF49-422EA855CC83}"/>
              </a:ext>
            </a:extLst>
          </p:cNvPr>
          <p:cNvCxnSpPr>
            <a:stCxn id="37" idx="3"/>
            <a:endCxn id="42" idx="1"/>
          </p:cNvCxnSpPr>
          <p:nvPr/>
        </p:nvCxnSpPr>
        <p:spPr>
          <a:xfrm>
            <a:off x="4528680" y="4786052"/>
            <a:ext cx="3231564" cy="94008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1B8E5AE-0D63-423F-A6F1-451E5BF053B3}"/>
              </a:ext>
            </a:extLst>
          </p:cNvPr>
          <p:cNvSpPr txBox="1"/>
          <p:nvPr/>
        </p:nvSpPr>
        <p:spPr>
          <a:xfrm>
            <a:off x="1943102" y="1517435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Login </a:t>
            </a:r>
            <a:r>
              <a:rPr lang="ko-KR" altLang="en-US" b="1" dirty="0"/>
              <a:t>클래스 생성 이전</a:t>
            </a:r>
            <a:endParaRPr lang="en-US" altLang="ko-KR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9F7DE4-715D-4DEE-80B0-858BD1A5D27C}"/>
              </a:ext>
            </a:extLst>
          </p:cNvPr>
          <p:cNvSpPr txBox="1"/>
          <p:nvPr/>
        </p:nvSpPr>
        <p:spPr>
          <a:xfrm>
            <a:off x="7232225" y="411735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Login </a:t>
            </a:r>
            <a:r>
              <a:rPr lang="ko-KR" altLang="en-US" b="1" dirty="0"/>
              <a:t>클래스 생성 이후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655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34858"/>
            <a:ext cx="406553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chkOverlap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메소드 분리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105789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3C0317-67B1-4604-A386-39508C5A8C01}"/>
              </a:ext>
            </a:extLst>
          </p:cNvPr>
          <p:cNvCxnSpPr/>
          <p:nvPr/>
        </p:nvCxnSpPr>
        <p:spPr>
          <a:xfrm>
            <a:off x="6124575" y="1039084"/>
            <a:ext cx="0" cy="5045075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1B8E5AE-0D63-423F-A6F1-451E5BF053B3}"/>
              </a:ext>
            </a:extLst>
          </p:cNvPr>
          <p:cNvSpPr txBox="1"/>
          <p:nvPr/>
        </p:nvSpPr>
        <p:spPr>
          <a:xfrm>
            <a:off x="1943103" y="1279868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before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9F7DE4-715D-4DEE-80B0-858BD1A5D27C}"/>
              </a:ext>
            </a:extLst>
          </p:cNvPr>
          <p:cNvSpPr txBox="1"/>
          <p:nvPr/>
        </p:nvSpPr>
        <p:spPr>
          <a:xfrm>
            <a:off x="7261352" y="362581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after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8B4FE9-8916-4429-961C-F09C3AA3D0A6}"/>
              </a:ext>
            </a:extLst>
          </p:cNvPr>
          <p:cNvGrpSpPr/>
          <p:nvPr/>
        </p:nvGrpSpPr>
        <p:grpSpPr>
          <a:xfrm>
            <a:off x="1692424" y="1882468"/>
            <a:ext cx="3374842" cy="4017240"/>
            <a:chOff x="1692424" y="1882468"/>
            <a:chExt cx="3374842" cy="401724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0E6746-E175-4E8A-B05E-9539221A238A}"/>
                </a:ext>
              </a:extLst>
            </p:cNvPr>
            <p:cNvSpPr/>
            <p:nvPr/>
          </p:nvSpPr>
          <p:spPr>
            <a:xfrm>
              <a:off x="1692424" y="2052655"/>
              <a:ext cx="3374842" cy="3847053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E136230-06A0-4AB5-978A-0728A33820E0}"/>
                </a:ext>
              </a:extLst>
            </p:cNvPr>
            <p:cNvGrpSpPr/>
            <p:nvPr/>
          </p:nvGrpSpPr>
          <p:grpSpPr>
            <a:xfrm>
              <a:off x="2232242" y="1882468"/>
              <a:ext cx="2399756" cy="1929666"/>
              <a:chOff x="2476923" y="1195568"/>
              <a:chExt cx="2399756" cy="1929666"/>
            </a:xfrm>
          </p:grpSpPr>
          <p:pic>
            <p:nvPicPr>
              <p:cNvPr id="15" name="그림 14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A17B0A22-86D7-42AB-B44D-721BACF23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3338" y="1651222"/>
                <a:ext cx="1506930" cy="147401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8390FA-B0C2-4FB9-A49F-569907790A83}"/>
                  </a:ext>
                </a:extLst>
              </p:cNvPr>
              <p:cNvSpPr txBox="1"/>
              <p:nvPr/>
            </p:nvSpPr>
            <p:spPr>
              <a:xfrm>
                <a:off x="2476923" y="1195568"/>
                <a:ext cx="2399756" cy="369332"/>
              </a:xfrm>
              <a:prstGeom prst="rect">
                <a:avLst/>
              </a:prstGeom>
              <a:solidFill>
                <a:srgbClr val="64A88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bg1"/>
                    </a:solidFill>
                  </a:rPr>
                  <a:t>MemberManager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B79B43-7594-43AB-96AD-4FB996C28363}"/>
                </a:ext>
              </a:extLst>
            </p:cNvPr>
            <p:cNvSpPr txBox="1"/>
            <p:nvPr/>
          </p:nvSpPr>
          <p:spPr>
            <a:xfrm>
              <a:off x="2232242" y="4020155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chkOverlap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</a:rPr>
                <a:t>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BF46D-A41F-4725-B2CD-E6565F0E79C9}"/>
                </a:ext>
              </a:extLst>
            </p:cNvPr>
            <p:cNvSpPr txBox="1"/>
            <p:nvPr/>
          </p:nvSpPr>
          <p:spPr>
            <a:xfrm>
              <a:off x="2349014" y="4502995"/>
              <a:ext cx="20510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확인</a:t>
              </a:r>
              <a:endParaRPr lang="en-US" altLang="ko-KR" sz="14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B99FE8-7230-4F3A-BF27-08BD57B0638E}"/>
                </a:ext>
              </a:extLst>
            </p:cNvPr>
            <p:cNvSpPr txBox="1"/>
            <p:nvPr/>
          </p:nvSpPr>
          <p:spPr>
            <a:xfrm>
              <a:off x="2349014" y="4903381"/>
              <a:ext cx="20510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확인 후에 콘솔에 출력</a:t>
              </a:r>
              <a:endParaRPr lang="en-US" altLang="ko-KR" sz="1400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1B95A42-62A3-4552-8524-EE0C7DBE8F9C}"/>
              </a:ext>
            </a:extLst>
          </p:cNvPr>
          <p:cNvGrpSpPr/>
          <p:nvPr/>
        </p:nvGrpSpPr>
        <p:grpSpPr>
          <a:xfrm>
            <a:off x="7350250" y="3719292"/>
            <a:ext cx="3149326" cy="2878358"/>
            <a:chOff x="7350250" y="3719292"/>
            <a:chExt cx="3149326" cy="287835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5A623B9-588B-43D0-B57B-4ACDDAB015AB}"/>
                </a:ext>
              </a:extLst>
            </p:cNvPr>
            <p:cNvSpPr/>
            <p:nvPr/>
          </p:nvSpPr>
          <p:spPr>
            <a:xfrm>
              <a:off x="7350250" y="3932290"/>
              <a:ext cx="3149326" cy="2665360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CFD620-4638-48EA-94B6-25DF756981E8}"/>
                </a:ext>
              </a:extLst>
            </p:cNvPr>
            <p:cNvGrpSpPr/>
            <p:nvPr/>
          </p:nvGrpSpPr>
          <p:grpSpPr>
            <a:xfrm>
              <a:off x="7760244" y="3719292"/>
              <a:ext cx="2286277" cy="1807395"/>
              <a:chOff x="2476923" y="1195568"/>
              <a:chExt cx="2399756" cy="1929666"/>
            </a:xfrm>
          </p:grpSpPr>
          <p:pic>
            <p:nvPicPr>
              <p:cNvPr id="36" name="그림 35" descr="텍스트, 표지판이(가) 표시된 사진&#10;&#10;자동 생성된 설명">
                <a:extLst>
                  <a:ext uri="{FF2B5EF4-FFF2-40B4-BE49-F238E27FC236}">
                    <a16:creationId xmlns:a16="http://schemas.microsoft.com/office/drawing/2014/main" id="{A000AF1A-3A7F-4B98-8894-F7B504A97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3338" y="1651222"/>
                <a:ext cx="1506930" cy="1474012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26BE0B-0C7F-4937-AEB2-3EA730A201AA}"/>
                  </a:ext>
                </a:extLst>
              </p:cNvPr>
              <p:cNvSpPr txBox="1"/>
              <p:nvPr/>
            </p:nvSpPr>
            <p:spPr>
              <a:xfrm>
                <a:off x="2476923" y="1195568"/>
                <a:ext cx="2399756" cy="369332"/>
              </a:xfrm>
              <a:prstGeom prst="rect">
                <a:avLst/>
              </a:prstGeom>
              <a:solidFill>
                <a:srgbClr val="64A88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bg1"/>
                    </a:solidFill>
                  </a:rPr>
                  <a:t>MemberManager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A18FA9-3D2F-4C05-90A3-21D71DA62CEE}"/>
                </a:ext>
              </a:extLst>
            </p:cNvPr>
            <p:cNvSpPr txBox="1"/>
            <p:nvPr/>
          </p:nvSpPr>
          <p:spPr>
            <a:xfrm>
              <a:off x="7998574" y="5904534"/>
              <a:ext cx="205100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인지 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콘솔에 출력</a:t>
              </a:r>
              <a:endParaRPr lang="en-US" altLang="ko-KR" sz="14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75EDAD-073F-4814-BA3C-0C19057EFD21}"/>
                </a:ext>
              </a:extLst>
            </p:cNvPr>
            <p:cNvSpPr txBox="1"/>
            <p:nvPr/>
          </p:nvSpPr>
          <p:spPr>
            <a:xfrm>
              <a:off x="7824198" y="5502151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chkOverlap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</a:rPr>
                <a:t>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ACD456-E182-48C5-A8D7-476E0E39B485}"/>
              </a:ext>
            </a:extLst>
          </p:cNvPr>
          <p:cNvGrpSpPr/>
          <p:nvPr/>
        </p:nvGrpSpPr>
        <p:grpSpPr>
          <a:xfrm>
            <a:off x="7299508" y="820899"/>
            <a:ext cx="3149326" cy="2720421"/>
            <a:chOff x="7299508" y="820899"/>
            <a:chExt cx="3149326" cy="272042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71E5EFC-EFAF-4587-A6D8-D0E24FFA6DF4}"/>
                </a:ext>
              </a:extLst>
            </p:cNvPr>
            <p:cNvSpPr/>
            <p:nvPr/>
          </p:nvSpPr>
          <p:spPr>
            <a:xfrm>
              <a:off x="7299508" y="986517"/>
              <a:ext cx="3149326" cy="2554803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8E5DAF-E28C-45CB-BD7A-615FA32E6E9C}"/>
                </a:ext>
              </a:extLst>
            </p:cNvPr>
            <p:cNvSpPr txBox="1"/>
            <p:nvPr/>
          </p:nvSpPr>
          <p:spPr>
            <a:xfrm>
              <a:off x="7646765" y="820899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MemberDao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260B95-A11E-412F-A373-6A9D92860568}"/>
                </a:ext>
              </a:extLst>
            </p:cNvPr>
            <p:cNvSpPr txBox="1"/>
            <p:nvPr/>
          </p:nvSpPr>
          <p:spPr>
            <a:xfrm>
              <a:off x="7824198" y="3100363"/>
              <a:ext cx="20510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로그인 중복 확인</a:t>
              </a:r>
              <a:endParaRPr lang="en-US" altLang="ko-KR" sz="14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8FDB17-060E-44D5-92D9-2D2561EFFC43}"/>
                </a:ext>
              </a:extLst>
            </p:cNvPr>
            <p:cNvSpPr txBox="1"/>
            <p:nvPr/>
          </p:nvSpPr>
          <p:spPr>
            <a:xfrm>
              <a:off x="7625221" y="2656828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chkID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dirty="0">
                  <a:solidFill>
                    <a:schemeClr val="bg1"/>
                  </a:solidFill>
                </a:rPr>
                <a:t>메소드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pic>
          <p:nvPicPr>
            <p:cNvPr id="9" name="그림 8" descr="텍스트, 클립아트, 코일용수철이(가) 표시된 사진&#10;&#10;자동 생성된 설명">
              <a:extLst>
                <a:ext uri="{FF2B5EF4-FFF2-40B4-BE49-F238E27FC236}">
                  <a16:creationId xmlns:a16="http://schemas.microsoft.com/office/drawing/2014/main" id="{E146FE94-9752-4540-A6DA-6055185FA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902" y="1200631"/>
              <a:ext cx="1320393" cy="1283817"/>
            </a:xfrm>
            <a:prstGeom prst="rect">
              <a:avLst/>
            </a:prstGeom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00AF317-9C5D-4979-8EEA-F21EF8C515A7}"/>
              </a:ext>
            </a:extLst>
          </p:cNvPr>
          <p:cNvCxnSpPr>
            <a:stCxn id="43" idx="3"/>
            <a:endCxn id="49" idx="1"/>
          </p:cNvCxnSpPr>
          <p:nvPr/>
        </p:nvCxnSpPr>
        <p:spPr>
          <a:xfrm flipV="1">
            <a:off x="4400018" y="2841494"/>
            <a:ext cx="3225203" cy="181539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1D5559D-A9F9-4CBB-AEFA-C4EECDCFFEBE}"/>
              </a:ext>
            </a:extLst>
          </p:cNvPr>
          <p:cNvCxnSpPr>
            <a:endCxn id="48" idx="1"/>
          </p:cNvCxnSpPr>
          <p:nvPr/>
        </p:nvCxnSpPr>
        <p:spPr>
          <a:xfrm>
            <a:off x="4400018" y="5164991"/>
            <a:ext cx="3424180" cy="52182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0E6746-E175-4E8A-B05E-9539221A238A}"/>
              </a:ext>
            </a:extLst>
          </p:cNvPr>
          <p:cNvSpPr/>
          <p:nvPr/>
        </p:nvSpPr>
        <p:spPr>
          <a:xfrm>
            <a:off x="1692424" y="2052655"/>
            <a:ext cx="3374842" cy="3847053"/>
          </a:xfrm>
          <a:prstGeom prst="rect">
            <a:avLst/>
          </a:prstGeom>
          <a:solidFill>
            <a:schemeClr val="bg1"/>
          </a:solidFill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8EE63-CBFE-4D94-BEA8-8F4428BDE70C}"/>
              </a:ext>
            </a:extLst>
          </p:cNvPr>
          <p:cNvSpPr/>
          <p:nvPr/>
        </p:nvSpPr>
        <p:spPr>
          <a:xfrm>
            <a:off x="306952" y="134858"/>
            <a:ext cx="309892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A88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리팩토링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64A88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-order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메소드 분리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71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5B2E592-8479-48DB-93FB-2FBE6F820F9C}"/>
              </a:ext>
            </a:extLst>
          </p:cNvPr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FBECC3-FEE5-40C3-9CD1-BE0C227C2D17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105789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8390FA-B0C2-4FB9-A49F-569907790A83}"/>
              </a:ext>
            </a:extLst>
          </p:cNvPr>
          <p:cNvSpPr txBox="1"/>
          <p:nvPr/>
        </p:nvSpPr>
        <p:spPr>
          <a:xfrm>
            <a:off x="2236599" y="1735317"/>
            <a:ext cx="2399756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SaleManager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3C0317-67B1-4604-A386-39508C5A8C01}"/>
              </a:ext>
            </a:extLst>
          </p:cNvPr>
          <p:cNvCxnSpPr/>
          <p:nvPr/>
        </p:nvCxnSpPr>
        <p:spPr>
          <a:xfrm>
            <a:off x="6124575" y="1039084"/>
            <a:ext cx="0" cy="5045075"/>
          </a:xfrm>
          <a:prstGeom prst="line">
            <a:avLst/>
          </a:prstGeom>
          <a:ln w="34925">
            <a:solidFill>
              <a:srgbClr val="0171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7B79B43-7594-43AB-96AD-4FB996C28363}"/>
              </a:ext>
            </a:extLst>
          </p:cNvPr>
          <p:cNvSpPr txBox="1"/>
          <p:nvPr/>
        </p:nvSpPr>
        <p:spPr>
          <a:xfrm>
            <a:off x="2232242" y="4020155"/>
            <a:ext cx="2399756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order </a:t>
            </a:r>
            <a:r>
              <a:rPr lang="ko-KR" altLang="en-US" b="1" dirty="0">
                <a:solidFill>
                  <a:schemeClr val="bg1"/>
                </a:solidFill>
              </a:rPr>
              <a:t>메소드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BF46D-A41F-4725-B2CD-E6565F0E79C9}"/>
              </a:ext>
            </a:extLst>
          </p:cNvPr>
          <p:cNvSpPr txBox="1"/>
          <p:nvPr/>
        </p:nvSpPr>
        <p:spPr>
          <a:xfrm>
            <a:off x="2349014" y="4502995"/>
            <a:ext cx="205100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주문하기 </a:t>
            </a:r>
            <a:endParaRPr lang="en-US" altLang="ko-KR" sz="1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B8E5AE-0D63-423F-A6F1-451E5BF053B3}"/>
              </a:ext>
            </a:extLst>
          </p:cNvPr>
          <p:cNvSpPr txBox="1"/>
          <p:nvPr/>
        </p:nvSpPr>
        <p:spPr>
          <a:xfrm>
            <a:off x="1943103" y="1279868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before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9F7DE4-715D-4DEE-80B0-858BD1A5D27C}"/>
              </a:ext>
            </a:extLst>
          </p:cNvPr>
          <p:cNvSpPr txBox="1"/>
          <p:nvPr/>
        </p:nvSpPr>
        <p:spPr>
          <a:xfrm>
            <a:off x="7819289" y="1209827"/>
            <a:ext cx="289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after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B99FE8-7230-4F3A-BF27-08BD57B0638E}"/>
              </a:ext>
            </a:extLst>
          </p:cNvPr>
          <p:cNvSpPr txBox="1"/>
          <p:nvPr/>
        </p:nvSpPr>
        <p:spPr>
          <a:xfrm>
            <a:off x="2349014" y="4903381"/>
            <a:ext cx="205100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주문 후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포인트 사용과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결제하기</a:t>
            </a:r>
            <a:endParaRPr lang="en-US" altLang="ko-KR" sz="14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7B1C148-A43D-4209-922A-A4028FA32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60" y="2189077"/>
            <a:ext cx="1611312" cy="171195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E5FE27-876D-47C4-88F9-EAF2E62D7709}"/>
              </a:ext>
            </a:extLst>
          </p:cNvPr>
          <p:cNvSpPr/>
          <p:nvPr/>
        </p:nvSpPr>
        <p:spPr>
          <a:xfrm>
            <a:off x="7440607" y="2052655"/>
            <a:ext cx="3656013" cy="3847053"/>
          </a:xfrm>
          <a:prstGeom prst="rect">
            <a:avLst/>
          </a:prstGeom>
          <a:solidFill>
            <a:schemeClr val="bg1"/>
          </a:solidFill>
          <a:ln w="34925">
            <a:solidFill>
              <a:srgbClr val="017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A0CC99-A8A5-4735-BC93-4071C516CA4C}"/>
              </a:ext>
            </a:extLst>
          </p:cNvPr>
          <p:cNvSpPr txBox="1"/>
          <p:nvPr/>
        </p:nvSpPr>
        <p:spPr>
          <a:xfrm>
            <a:off x="7980060" y="4573609"/>
            <a:ext cx="2655269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order </a:t>
            </a:r>
            <a:r>
              <a:rPr lang="ko-KR" altLang="en-US" b="1" dirty="0">
                <a:solidFill>
                  <a:schemeClr val="bg1"/>
                </a:solidFill>
              </a:rPr>
              <a:t>메소드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EB59528-4477-4561-9B4A-AE6F50855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4" y="2421987"/>
            <a:ext cx="1692275" cy="179797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BE8F77C-A791-4E2F-8588-204280B0556E}"/>
              </a:ext>
            </a:extLst>
          </p:cNvPr>
          <p:cNvSpPr txBox="1"/>
          <p:nvPr/>
        </p:nvSpPr>
        <p:spPr>
          <a:xfrm>
            <a:off x="7980060" y="5237614"/>
            <a:ext cx="2655269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pay </a:t>
            </a:r>
            <a:r>
              <a:rPr lang="ko-KR" altLang="en-US" b="1" dirty="0">
                <a:solidFill>
                  <a:schemeClr val="bg1"/>
                </a:solidFill>
              </a:rPr>
              <a:t>메소드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09BFBC-EE1A-4392-B8B9-8E24BC0753FE}"/>
              </a:ext>
            </a:extLst>
          </p:cNvPr>
          <p:cNvSpPr txBox="1"/>
          <p:nvPr/>
        </p:nvSpPr>
        <p:spPr>
          <a:xfrm>
            <a:off x="8107816" y="1735317"/>
            <a:ext cx="2399756" cy="369332"/>
          </a:xfrm>
          <a:prstGeom prst="rect">
            <a:avLst/>
          </a:prstGeom>
          <a:solidFill>
            <a:srgbClr val="64A88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SaleManager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E486A35-D1B7-4DE8-86CA-9C3E39995644}"/>
              </a:ext>
            </a:extLst>
          </p:cNvPr>
          <p:cNvCxnSpPr>
            <a:endCxn id="44" idx="1"/>
          </p:cNvCxnSpPr>
          <p:nvPr/>
        </p:nvCxnSpPr>
        <p:spPr>
          <a:xfrm>
            <a:off x="4400018" y="4656883"/>
            <a:ext cx="3580042" cy="10139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A9F58FE-1602-4705-A7C5-61481FD5DEFC}"/>
              </a:ext>
            </a:extLst>
          </p:cNvPr>
          <p:cNvCxnSpPr>
            <a:stCxn id="41" idx="3"/>
            <a:endCxn id="53" idx="1"/>
          </p:cNvCxnSpPr>
          <p:nvPr/>
        </p:nvCxnSpPr>
        <p:spPr>
          <a:xfrm>
            <a:off x="4400018" y="5272713"/>
            <a:ext cx="3580042" cy="14956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0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31" descr="C:/Users/Yun/AppData/Roaming/PolarisOffice/ETemp/8408_20117856/fImage313774012995.png">
            <a:extLst>
              <a:ext uri="{FF2B5EF4-FFF2-40B4-BE49-F238E27FC236}">
                <a16:creationId xmlns:a16="http://schemas.microsoft.com/office/drawing/2014/main" id="{0E6E285E-198D-4B0B-B968-2A955293E6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37041" y="3729797"/>
            <a:ext cx="3585845" cy="2994025"/>
          </a:xfrm>
          <a:prstGeom prst="rect">
            <a:avLst/>
          </a:prstGeom>
          <a:noFill/>
        </p:spPr>
      </p:pic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0BFF550-0927-48EA-807B-A6D63592702C}"/>
              </a:ext>
            </a:extLst>
          </p:cNvPr>
          <p:cNvCxnSpPr>
            <a:cxnSpLocks/>
          </p:cNvCxnSpPr>
          <p:nvPr/>
        </p:nvCxnSpPr>
        <p:spPr>
          <a:xfrm>
            <a:off x="197874" y="970308"/>
            <a:ext cx="4105789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30" descr="C:/Users/Yun/AppData/Roaming/PolarisOffice/ETemp/8408_20117856/fImage261024006827.png">
            <a:extLst>
              <a:ext uri="{FF2B5EF4-FFF2-40B4-BE49-F238E27FC236}">
                <a16:creationId xmlns:a16="http://schemas.microsoft.com/office/drawing/2014/main" id="{86ECF625-7BA6-4E5C-8907-4965ADBB6A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" y="3429000"/>
            <a:ext cx="4440555" cy="2945130"/>
          </a:xfrm>
          <a:prstGeom prst="rect">
            <a:avLst/>
          </a:prstGeom>
          <a:noFill/>
        </p:spPr>
      </p:pic>
      <p:sp>
        <p:nvSpPr>
          <p:cNvPr id="27" name="도형 22">
            <a:extLst>
              <a:ext uri="{FF2B5EF4-FFF2-40B4-BE49-F238E27FC236}">
                <a16:creationId xmlns:a16="http://schemas.microsoft.com/office/drawing/2014/main" id="{41E7D700-C0DA-448E-A5FD-CA13AA9F6F0B}"/>
              </a:ext>
            </a:extLst>
          </p:cNvPr>
          <p:cNvSpPr>
            <a:spLocks/>
          </p:cNvSpPr>
          <p:nvPr/>
        </p:nvSpPr>
        <p:spPr>
          <a:xfrm>
            <a:off x="141605" y="462915"/>
            <a:ext cx="194373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3. </a:t>
            </a:r>
            <a:r>
              <a:rPr kumimoji="0" lang="ko-KR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리팩토링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pic>
        <p:nvPicPr>
          <p:cNvPr id="28" name="그림 23" descr="C:/Users/Yun/AppData/Roaming/PolarisOffice/ETemp/8408_20117856/fImage49883939961.png">
            <a:extLst>
              <a:ext uri="{FF2B5EF4-FFF2-40B4-BE49-F238E27FC236}">
                <a16:creationId xmlns:a16="http://schemas.microsoft.com/office/drawing/2014/main" id="{9904F5AC-EC6A-44D9-A878-58CC8A2FCB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015365"/>
            <a:ext cx="2742565" cy="1744980"/>
          </a:xfrm>
          <a:prstGeom prst="rect">
            <a:avLst/>
          </a:prstGeom>
          <a:noFill/>
        </p:spPr>
      </p:pic>
      <p:sp>
        <p:nvSpPr>
          <p:cNvPr id="29" name="도형 24">
            <a:extLst>
              <a:ext uri="{FF2B5EF4-FFF2-40B4-BE49-F238E27FC236}">
                <a16:creationId xmlns:a16="http://schemas.microsoft.com/office/drawing/2014/main" id="{7CE29007-86C9-489C-BB6B-BACA04D22E9F}"/>
              </a:ext>
            </a:extLst>
          </p:cNvPr>
          <p:cNvSpPr>
            <a:spLocks/>
          </p:cNvSpPr>
          <p:nvPr/>
        </p:nvSpPr>
        <p:spPr>
          <a:xfrm>
            <a:off x="1259205" y="1617980"/>
            <a:ext cx="1429385" cy="82740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0" name="그림 26" descr="C:/Users/Yun/AppData/Roaming/PolarisOffice/ETemp/8408_20117856/fImage31361396491.png">
            <a:extLst>
              <a:ext uri="{FF2B5EF4-FFF2-40B4-BE49-F238E27FC236}">
                <a16:creationId xmlns:a16="http://schemas.microsoft.com/office/drawing/2014/main" id="{6E7A56C2-EEEE-43B1-89A0-EEF1269E10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25" y="603885"/>
            <a:ext cx="4480560" cy="2964180"/>
          </a:xfrm>
          <a:prstGeom prst="rect">
            <a:avLst/>
          </a:prstGeom>
          <a:noFill/>
        </p:spPr>
      </p:pic>
      <p:sp>
        <p:nvSpPr>
          <p:cNvPr id="31" name="텍스트 상자 27">
            <a:extLst>
              <a:ext uri="{FF2B5EF4-FFF2-40B4-BE49-F238E27FC236}">
                <a16:creationId xmlns:a16="http://schemas.microsoft.com/office/drawing/2014/main" id="{E69AAD64-EE7A-4AE6-9BD2-B36B465FA07B}"/>
              </a:ext>
            </a:extLst>
          </p:cNvPr>
          <p:cNvSpPr txBox="1">
            <a:spLocks/>
          </p:cNvSpPr>
          <p:nvPr/>
        </p:nvSpPr>
        <p:spPr>
          <a:xfrm>
            <a:off x="2701925" y="1554480"/>
            <a:ext cx="3389630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다른 클래스와 중복된 기능으로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리팩토링 과정에서 삭제된 클래스들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텍스트 상자 28">
            <a:extLst>
              <a:ext uri="{FF2B5EF4-FFF2-40B4-BE49-F238E27FC236}">
                <a16:creationId xmlns:a16="http://schemas.microsoft.com/office/drawing/2014/main" id="{5A2B12C7-1F99-48FE-ADBE-496BC73ECC17}"/>
              </a:ext>
            </a:extLst>
          </p:cNvPr>
          <p:cNvSpPr txBox="1">
            <a:spLocks/>
          </p:cNvSpPr>
          <p:nvPr/>
        </p:nvSpPr>
        <p:spPr>
          <a:xfrm>
            <a:off x="3928110" y="359410"/>
            <a:ext cx="30670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텍스트 상자 29">
            <a:extLst>
              <a:ext uri="{FF2B5EF4-FFF2-40B4-BE49-F238E27FC236}">
                <a16:creationId xmlns:a16="http://schemas.microsoft.com/office/drawing/2014/main" id="{9994D031-65E4-4E06-9443-C62B1CAAEB23}"/>
              </a:ext>
            </a:extLst>
          </p:cNvPr>
          <p:cNvSpPr txBox="1">
            <a:spLocks/>
          </p:cNvSpPr>
          <p:nvPr/>
        </p:nvSpPr>
        <p:spPr>
          <a:xfrm>
            <a:off x="7780020" y="804545"/>
            <a:ext cx="400367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Admin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클래스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(Member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클래스와 중복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9" name="텍스트 상자 32">
            <a:extLst>
              <a:ext uri="{FF2B5EF4-FFF2-40B4-BE49-F238E27FC236}">
                <a16:creationId xmlns:a16="http://schemas.microsoft.com/office/drawing/2014/main" id="{57DB48E7-9E82-4077-9CB4-F09ADDD60545}"/>
              </a:ext>
            </a:extLst>
          </p:cNvPr>
          <p:cNvSpPr txBox="1">
            <a:spLocks/>
          </p:cNvSpPr>
          <p:nvPr/>
        </p:nvSpPr>
        <p:spPr>
          <a:xfrm>
            <a:off x="2583180" y="3429635"/>
            <a:ext cx="2995930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AdminDao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클래스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(MemberDao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클래스와 중복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0" name="텍스트 상자 33">
            <a:extLst>
              <a:ext uri="{FF2B5EF4-FFF2-40B4-BE49-F238E27FC236}">
                <a16:creationId xmlns:a16="http://schemas.microsoft.com/office/drawing/2014/main" id="{630D529A-65B2-4A79-BE49-5555D7DE0473}"/>
              </a:ext>
            </a:extLst>
          </p:cNvPr>
          <p:cNvSpPr txBox="1">
            <a:spLocks/>
          </p:cNvSpPr>
          <p:nvPr/>
        </p:nvSpPr>
        <p:spPr>
          <a:xfrm>
            <a:off x="8490585" y="3719195"/>
            <a:ext cx="356044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AdminManager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클래스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MemberManager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클래스와 중복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42" name="도형 46">
            <a:extLst>
              <a:ext uri="{FF2B5EF4-FFF2-40B4-BE49-F238E27FC236}">
                <a16:creationId xmlns:a16="http://schemas.microsoft.com/office/drawing/2014/main" id="{E1EF013B-BC7A-4FA3-9608-4248320B0129}"/>
              </a:ext>
            </a:extLst>
          </p:cNvPr>
          <p:cNvCxnSpPr/>
          <p:nvPr/>
        </p:nvCxnSpPr>
        <p:spPr>
          <a:xfrm>
            <a:off x="263525" y="946150"/>
            <a:ext cx="4386580" cy="27305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도형 51">
            <a:extLst>
              <a:ext uri="{FF2B5EF4-FFF2-40B4-BE49-F238E27FC236}">
                <a16:creationId xmlns:a16="http://schemas.microsoft.com/office/drawing/2014/main" id="{2F20006A-BBE7-4E1D-B6BA-2D977F4613CE}"/>
              </a:ext>
            </a:extLst>
          </p:cNvPr>
          <p:cNvCxnSpPr/>
          <p:nvPr/>
        </p:nvCxnSpPr>
        <p:spPr>
          <a:xfrm>
            <a:off x="6124575" y="1038860"/>
            <a:ext cx="635" cy="5045710"/>
          </a:xfrm>
          <a:prstGeom prst="line">
            <a:avLst/>
          </a:prstGeom>
          <a:ln w="34925" cap="flat" cmpd="sng">
            <a:solidFill>
              <a:srgbClr val="017143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2DAC042-2CC7-44FD-8E34-FB33D6F813EE}"/>
              </a:ext>
            </a:extLst>
          </p:cNvPr>
          <p:cNvCxnSpPr>
            <a:cxnSpLocks/>
          </p:cNvCxnSpPr>
          <p:nvPr/>
        </p:nvCxnSpPr>
        <p:spPr>
          <a:xfrm>
            <a:off x="266700" y="960476"/>
            <a:ext cx="4105789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도형 50">
            <a:extLst>
              <a:ext uri="{FF2B5EF4-FFF2-40B4-BE49-F238E27FC236}">
                <a16:creationId xmlns:a16="http://schemas.microsoft.com/office/drawing/2014/main" id="{88B0CF1A-2E75-4F1D-9B15-FB1A44915FC9}"/>
              </a:ext>
            </a:extLst>
          </p:cNvPr>
          <p:cNvSpPr>
            <a:spLocks/>
          </p:cNvSpPr>
          <p:nvPr/>
        </p:nvSpPr>
        <p:spPr>
          <a:xfrm>
            <a:off x="233546" y="102235"/>
            <a:ext cx="4050030" cy="113728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 err="1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64A88C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리팩토링</a:t>
            </a:r>
            <a:endParaRPr kumimoji="0" lang="ko-KR" altLang="en-US" sz="2000" b="0" i="0" u="none" strike="noStrike" kern="1200" cap="none" spc="0" normalizeH="0" baseline="0" noProof="0" dirty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64A88C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-</a:t>
            </a:r>
            <a:r>
              <a:rPr kumimoji="0" lang="en-US" altLang="ko-KR" sz="28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Admin </a:t>
            </a:r>
            <a:r>
              <a:rPr kumimoji="0" lang="ko-KR" altLang="en-US" sz="2800" b="0" i="0" u="none" strike="noStrike" kern="1200" cap="none" spc="0" normalizeH="0" baseline="0" noProof="0" dirty="0">
                <a:ln w="9525" cap="flat" cmpd="sng">
                  <a:solidFill>
                    <a:prstClr val="white">
                      <a:alpha val="0"/>
                    </a:prst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관련 클래스 삭제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 w="9525" cap="flat" cmpd="sng">
                <a:solidFill>
                  <a:prstClr val="white">
                    <a:alpha val="0"/>
                  </a:prstClr>
                </a:solidFill>
                <a:prstDash val="solid"/>
              </a:ln>
              <a:solidFill>
                <a:srgbClr val="017143"/>
              </a:solidFill>
              <a:effectLst/>
              <a:uLnTx/>
              <a:uFillTx/>
              <a:latin typeface="나눔고딕" charset="0"/>
              <a:ea typeface="나눔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59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>
            <a:extLst>
              <a:ext uri="{FF2B5EF4-FFF2-40B4-BE49-F238E27FC236}">
                <a16:creationId xmlns:a16="http://schemas.microsoft.com/office/drawing/2014/main" id="{E4E3F4A9-2665-42D8-BC52-9C3AE6953465}"/>
              </a:ext>
            </a:extLst>
          </p:cNvPr>
          <p:cNvCxnSpPr>
            <a:cxnSpLocks/>
          </p:cNvCxnSpPr>
          <p:nvPr/>
        </p:nvCxnSpPr>
        <p:spPr>
          <a:xfrm>
            <a:off x="266700" y="752490"/>
            <a:ext cx="4092649" cy="0"/>
          </a:xfrm>
          <a:prstGeom prst="line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 0">
            <a:extLst>
              <a:ext uri="{FF2B5EF4-FFF2-40B4-BE49-F238E27FC236}">
                <a16:creationId xmlns:a16="http://schemas.microsoft.com/office/drawing/2014/main" id="{B6450135-320D-48AA-BF07-0E0B9AB18ADE}"/>
              </a:ext>
            </a:extLst>
          </p:cNvPr>
          <p:cNvSpPr>
            <a:spLocks/>
          </p:cNvSpPr>
          <p:nvPr/>
        </p:nvSpPr>
        <p:spPr>
          <a:xfrm>
            <a:off x="168377" y="241294"/>
            <a:ext cx="382027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고딕 ExtraBold" charset="0"/>
                <a:ea typeface="나눔고딕 ExtraBold" charset="0"/>
                <a:cs typeface="Arial" charset="0"/>
              </a:rPr>
              <a:t>후반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</a:t>
            </a:r>
            <a:r>
              <a:rPr kumimoji="0" lang="ko-KR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유스케이스</a:t>
            </a:r>
            <a:r>
              <a:rPr kumimoji="0" lang="ko-KR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 다이어그램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3CCDD9-0C1B-4D31-9543-AA209A1B1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77" y="969211"/>
            <a:ext cx="6843252" cy="57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29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714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6957" y="1869934"/>
            <a:ext cx="461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04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점과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느낀점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7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93410" y="48023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1714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6998C5-2146-447C-BDB3-1627F3E2BBE9}"/>
              </a:ext>
            </a:extLst>
          </p:cNvPr>
          <p:cNvGrpSpPr/>
          <p:nvPr/>
        </p:nvGrpSpPr>
        <p:grpSpPr>
          <a:xfrm>
            <a:off x="1839247" y="1369221"/>
            <a:ext cx="3012435" cy="3681027"/>
            <a:chOff x="4876679" y="2872912"/>
            <a:chExt cx="3012435" cy="36810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FD10A0-F511-4982-A766-950EB098350C}"/>
                </a:ext>
              </a:extLst>
            </p:cNvPr>
            <p:cNvSpPr/>
            <p:nvPr/>
          </p:nvSpPr>
          <p:spPr>
            <a:xfrm>
              <a:off x="4876679" y="4473123"/>
              <a:ext cx="3012435" cy="208081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65E8CAB-EC78-4EAE-B9C2-66EC93933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312" y="2872912"/>
              <a:ext cx="1293247" cy="12932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BBFDB0-10C7-4673-B5FC-D9FFD539DD0E}"/>
                </a:ext>
              </a:extLst>
            </p:cNvPr>
            <p:cNvSpPr txBox="1"/>
            <p:nvPr/>
          </p:nvSpPr>
          <p:spPr>
            <a:xfrm>
              <a:off x="5389563" y="4267501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POINT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7E7397-C7E6-4162-8B5D-64FC14FA1FCB}"/>
                </a:ext>
              </a:extLst>
            </p:cNvPr>
            <p:cNvSpPr txBox="1"/>
            <p:nvPr/>
          </p:nvSpPr>
          <p:spPr>
            <a:xfrm>
              <a:off x="5391085" y="4901472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확인하기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EA256B-1C60-44CB-A491-2C2A65711E2E}"/>
                </a:ext>
              </a:extLst>
            </p:cNvPr>
            <p:cNvSpPr txBox="1"/>
            <p:nvPr/>
          </p:nvSpPr>
          <p:spPr>
            <a:xfrm>
              <a:off x="5389563" y="5449294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적립하기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9E50FD-C565-4DD1-9EAF-1E26C5E30B06}"/>
                </a:ext>
              </a:extLst>
            </p:cNvPr>
            <p:cNvSpPr txBox="1"/>
            <p:nvPr/>
          </p:nvSpPr>
          <p:spPr>
            <a:xfrm>
              <a:off x="5389563" y="6062309"/>
              <a:ext cx="2089084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포인트 사용하기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56CD24-BBFA-433D-BA84-63E01E707A02}"/>
              </a:ext>
            </a:extLst>
          </p:cNvPr>
          <p:cNvGrpSpPr/>
          <p:nvPr/>
        </p:nvGrpSpPr>
        <p:grpSpPr>
          <a:xfrm>
            <a:off x="7430567" y="820899"/>
            <a:ext cx="2774789" cy="2263375"/>
            <a:chOff x="7430567" y="820899"/>
            <a:chExt cx="2774789" cy="22633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BCE219-F9A4-48E6-9339-4F1142ECDE9E}"/>
                </a:ext>
              </a:extLst>
            </p:cNvPr>
            <p:cNvSpPr/>
            <p:nvPr/>
          </p:nvSpPr>
          <p:spPr>
            <a:xfrm>
              <a:off x="7430567" y="1003457"/>
              <a:ext cx="2774789" cy="2080817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7D86DA-8875-4BEE-9F3E-8B67DE594F4E}"/>
                </a:ext>
              </a:extLst>
            </p:cNvPr>
            <p:cNvSpPr txBox="1"/>
            <p:nvPr/>
          </p:nvSpPr>
          <p:spPr>
            <a:xfrm>
              <a:off x="7646765" y="820899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PointDao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pic>
          <p:nvPicPr>
            <p:cNvPr id="32" name="그림 31" descr="텍스트, 클립아트, 코일용수철이(가) 표시된 사진&#10;&#10;자동 생성된 설명">
              <a:extLst>
                <a:ext uri="{FF2B5EF4-FFF2-40B4-BE49-F238E27FC236}">
                  <a16:creationId xmlns:a16="http://schemas.microsoft.com/office/drawing/2014/main" id="{3128D33E-6CF8-4A32-88EA-F57194612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6446" y="1369221"/>
              <a:ext cx="1320393" cy="128381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F350C5-0F4F-450C-87D5-089783E0B1E4}"/>
              </a:ext>
            </a:extLst>
          </p:cNvPr>
          <p:cNvGrpSpPr/>
          <p:nvPr/>
        </p:nvGrpSpPr>
        <p:grpSpPr>
          <a:xfrm>
            <a:off x="7430567" y="3667482"/>
            <a:ext cx="2774789" cy="2263375"/>
            <a:chOff x="7430567" y="3667482"/>
            <a:chExt cx="2774789" cy="226337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71D1107-824A-4E84-8CAA-8C4DA1C9B851}"/>
                </a:ext>
              </a:extLst>
            </p:cNvPr>
            <p:cNvSpPr/>
            <p:nvPr/>
          </p:nvSpPr>
          <p:spPr>
            <a:xfrm>
              <a:off x="7430567" y="3850040"/>
              <a:ext cx="2774789" cy="2080817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BD249D-281E-4674-A1A0-CA61EEF95FE1}"/>
                </a:ext>
              </a:extLst>
            </p:cNvPr>
            <p:cNvSpPr txBox="1"/>
            <p:nvPr/>
          </p:nvSpPr>
          <p:spPr>
            <a:xfrm>
              <a:off x="7646765" y="3667482"/>
              <a:ext cx="2399756" cy="369332"/>
            </a:xfrm>
            <a:prstGeom prst="rect">
              <a:avLst/>
            </a:prstGeom>
            <a:solidFill>
              <a:srgbClr val="64A88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</a:rPr>
                <a:t>PointManager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C918A0A-14E7-4F88-B153-3019ED2E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981" y="4270055"/>
              <a:ext cx="1293247" cy="1293247"/>
            </a:xfrm>
            <a:prstGeom prst="rect">
              <a:avLst/>
            </a:prstGeom>
          </p:spPr>
        </p:pic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AF96393-69A2-434C-8FDB-9531C67C0FD3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 flipV="1">
            <a:off x="4851682" y="2043866"/>
            <a:ext cx="2578885" cy="196597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AF892A-2B49-4DA2-BDE3-CD91C667A3F1}"/>
              </a:ext>
            </a:extLst>
          </p:cNvPr>
          <p:cNvCxnSpPr>
            <a:stCxn id="12" idx="3"/>
            <a:endCxn id="33" idx="1"/>
          </p:cNvCxnSpPr>
          <p:nvPr/>
        </p:nvCxnSpPr>
        <p:spPr>
          <a:xfrm>
            <a:off x="4851682" y="4009840"/>
            <a:ext cx="2578885" cy="88060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938F19-F153-49BD-A9E0-FB1D76657D8D}"/>
              </a:ext>
            </a:extLst>
          </p:cNvPr>
          <p:cNvSpPr txBox="1"/>
          <p:nvPr/>
        </p:nvSpPr>
        <p:spPr>
          <a:xfrm>
            <a:off x="5389648" y="3626661"/>
            <a:ext cx="16612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DB</a:t>
            </a:r>
            <a:r>
              <a:rPr lang="ko-KR" altLang="en-US" sz="1100" b="1" dirty="0"/>
              <a:t>에 </a:t>
            </a:r>
            <a:r>
              <a:rPr lang="en-US" altLang="ko-KR" sz="1100" b="1" dirty="0"/>
              <a:t>CRUD </a:t>
            </a:r>
            <a:r>
              <a:rPr lang="ko-KR" altLang="en-US" sz="1100" b="1" dirty="0"/>
              <a:t>하는 기능과 출력 기능 분리 필요</a:t>
            </a:r>
          </a:p>
        </p:txBody>
      </p:sp>
    </p:spTree>
    <p:extLst>
      <p:ext uri="{BB962C8B-B14F-4D97-AF65-F5344CB8AC3E}">
        <p14:creationId xmlns:p14="http://schemas.microsoft.com/office/powerpoint/2010/main" val="355328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6738606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64000" y="6738605"/>
            <a:ext cx="4064000" cy="1341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128000" y="6738606"/>
            <a:ext cx="4064000" cy="134177"/>
          </a:xfrm>
          <a:prstGeom prst="rect">
            <a:avLst/>
          </a:prstGeom>
          <a:solidFill>
            <a:srgbClr val="0171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93410" y="48023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171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개선할 점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1714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266700" y="9858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66700" y="960476"/>
            <a:ext cx="1943100" cy="0"/>
          </a:xfrm>
          <a:prstGeom prst="line">
            <a:avLst/>
          </a:prstGeom>
          <a:ln w="38100">
            <a:solidFill>
              <a:srgbClr val="0171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843AF2-F5C5-41EE-90D1-93DD923F6E5E}"/>
              </a:ext>
            </a:extLst>
          </p:cNvPr>
          <p:cNvGrpSpPr/>
          <p:nvPr/>
        </p:nvGrpSpPr>
        <p:grpSpPr>
          <a:xfrm>
            <a:off x="1379793" y="1003458"/>
            <a:ext cx="5368413" cy="5111818"/>
            <a:chOff x="2158710" y="785706"/>
            <a:chExt cx="5368413" cy="511181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5366B23-B34E-470F-81FB-5A9F73D76314}"/>
                </a:ext>
              </a:extLst>
            </p:cNvPr>
            <p:cNvSpPr/>
            <p:nvPr/>
          </p:nvSpPr>
          <p:spPr>
            <a:xfrm>
              <a:off x="2158710" y="785706"/>
              <a:ext cx="5368413" cy="511181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rgbClr val="01714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EF961360-7FC0-4BB6-B5AE-6503D1B00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0" y="2350307"/>
              <a:ext cx="1302157" cy="127371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0B48CF3-0356-455B-9A5C-1B6F83C24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7544" y="2556294"/>
              <a:ext cx="1293247" cy="129324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44D9D5A-148B-41BB-AF5E-487C3DA22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340" y="2795047"/>
              <a:ext cx="1497320" cy="1590843"/>
            </a:xfrm>
            <a:prstGeom prst="rect">
              <a:avLst/>
            </a:prstGeom>
          </p:spPr>
        </p:pic>
        <p:pic>
          <p:nvPicPr>
            <p:cNvPr id="35" name="그림 34" descr="텍스트이(가) 표시된 사진&#10;&#10;자동 생성된 설명">
              <a:extLst>
                <a:ext uri="{FF2B5EF4-FFF2-40B4-BE49-F238E27FC236}">
                  <a16:creationId xmlns:a16="http://schemas.microsoft.com/office/drawing/2014/main" id="{AE619CB7-7A3E-442E-96A0-E01AB986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071" y="3849541"/>
              <a:ext cx="1605990" cy="1326824"/>
            </a:xfrm>
            <a:prstGeom prst="rect">
              <a:avLst/>
            </a:prstGeom>
          </p:spPr>
        </p:pic>
        <p:pic>
          <p:nvPicPr>
            <p:cNvPr id="37" name="그림 36" descr="텍스트, 클립아트, 코일용수철이(가) 표시된 사진&#10;&#10;자동 생성된 설명">
              <a:extLst>
                <a:ext uri="{FF2B5EF4-FFF2-40B4-BE49-F238E27FC236}">
                  <a16:creationId xmlns:a16="http://schemas.microsoft.com/office/drawing/2014/main" id="{C78F78AB-A6B7-47F3-B1C4-66F6803F4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340" y="1443577"/>
              <a:ext cx="1320393" cy="1283817"/>
            </a:xfrm>
            <a:prstGeom prst="rect">
              <a:avLst/>
            </a:prstGeom>
          </p:spPr>
        </p:pic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4E0FDFE-4C34-48B5-9144-C85B5E9EECEB}"/>
              </a:ext>
            </a:extLst>
          </p:cNvPr>
          <p:cNvSpPr/>
          <p:nvPr/>
        </p:nvSpPr>
        <p:spPr>
          <a:xfrm>
            <a:off x="6752155" y="2974074"/>
            <a:ext cx="1497320" cy="867697"/>
          </a:xfrm>
          <a:prstGeom prst="rightArrow">
            <a:avLst/>
          </a:prstGeom>
          <a:solidFill>
            <a:srgbClr val="0171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57485-5369-44A4-808D-661DB5FBA2C1}"/>
              </a:ext>
            </a:extLst>
          </p:cNvPr>
          <p:cNvSpPr txBox="1"/>
          <p:nvPr/>
        </p:nvSpPr>
        <p:spPr>
          <a:xfrm>
            <a:off x="8377083" y="3184637"/>
            <a:ext cx="3416352" cy="400110"/>
          </a:xfrm>
          <a:prstGeom prst="rect">
            <a:avLst/>
          </a:prstGeom>
          <a:noFill/>
          <a:ln w="38100">
            <a:solidFill>
              <a:srgbClr val="017143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상속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구현을 하지 못함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229089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141605" y="462915"/>
            <a:ext cx="511679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4.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3928110" y="359410"/>
            <a:ext cx="30670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텍스트 상자 52"/>
          <p:cNvSpPr txBox="1">
            <a:spLocks/>
          </p:cNvSpPr>
          <p:nvPr/>
        </p:nvSpPr>
        <p:spPr>
          <a:xfrm>
            <a:off x="824230" y="1715770"/>
            <a:ext cx="3067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도형 54"/>
          <p:cNvSpPr>
            <a:spLocks/>
          </p:cNvSpPr>
          <p:nvPr/>
        </p:nvSpPr>
        <p:spPr>
          <a:xfrm>
            <a:off x="621655" y="474202"/>
            <a:ext cx="1631745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latin typeface="나눔고딕 ExtraBold" charset="0"/>
                <a:ea typeface="나눔고딕 ExtraBold" charset="0"/>
              </a:rPr>
              <a:t>느낀</a:t>
            </a:r>
            <a:r>
              <a:rPr kumimoji="0" sz="2800" b="0" i="0" u="none" strike="noStrike" kern="1200" cap="none" spc="0" normalizeH="0" baseline="0" noProof="0" dirty="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점</a:t>
            </a:r>
            <a:endParaRPr kumimoji="0" lang="ko-KR" altLang="en-US" sz="2800" b="0" i="0" u="none" strike="noStrike" kern="1200" cap="none" spc="0" normalizeH="0" baseline="0" noProof="0" dirty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017143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cxnSp>
        <p:nvCxnSpPr>
          <p:cNvPr id="10" name="도형 55"/>
          <p:cNvCxnSpPr/>
          <p:nvPr/>
        </p:nvCxnSpPr>
        <p:spPr>
          <a:xfrm>
            <a:off x="266700" y="986155"/>
            <a:ext cx="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56"/>
          <p:cNvCxnSpPr/>
          <p:nvPr/>
        </p:nvCxnSpPr>
        <p:spPr>
          <a:xfrm>
            <a:off x="266700" y="960755"/>
            <a:ext cx="1943735" cy="635"/>
          </a:xfrm>
          <a:prstGeom prst="line">
            <a:avLst/>
          </a:prstGeom>
          <a:ln w="38100" cap="flat" cmpd="sng">
            <a:solidFill>
              <a:srgbClr val="0171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78"/>
          <p:cNvSpPr txBox="1">
            <a:spLocks/>
          </p:cNvSpPr>
          <p:nvPr/>
        </p:nvSpPr>
        <p:spPr>
          <a:xfrm>
            <a:off x="940435" y="1194203"/>
            <a:ext cx="10523978" cy="424859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처음 계획을 할 때 어떤 클래스가 어떤 기능을 담당할 것인지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또 누가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만들것인지를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명확하게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하는것이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중요하다</a:t>
            </a:r>
            <a:r>
              <a:rPr lang="en-US" altLang="ko-KR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깃허브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사용방법에 적응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변수와 메소드 이름의 사전 공유</a:t>
            </a:r>
            <a:r>
              <a:rPr lang="ko-KR" altLang="en-US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한다면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다른 사람이 만든 클래스와 병합할 때 오류를 고치는 시간이 짧아질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- 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의 제약조건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(ex: not null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설정이 되어 있는 칼럼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을 의식하면서 코딩하면 시간을 절약할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설계 당시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나 클래스의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변수명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그 연관관계보다는 기능구현의 초점이 맞춰져 있어 완성 후에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를 수정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변수명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등을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통합해야했고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각각의 클래스와 메소드 또한 함께 수정해야했다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덕분에 에러코드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클래스간의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연관관계와 같은 프로그램 구성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흐름의 이해도 상승했다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하지만 많은 시간이 필요하다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처음 프로젝트를 하는 것이다 보니 뭐부터 </a:t>
            </a:r>
            <a:r>
              <a:rPr lang="ko-KR" altLang="en-US" dirty="0" err="1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해야할지</a:t>
            </a:r>
            <a:r>
              <a:rPr lang="ko-KR" altLang="en-US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 모르고  </a:t>
            </a:r>
            <a:r>
              <a:rPr lang="en-US" altLang="ko-KR" dirty="0" err="1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erd</a:t>
            </a:r>
            <a:r>
              <a:rPr lang="en-US" altLang="ko-KR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와 </a:t>
            </a:r>
            <a:r>
              <a:rPr lang="ko-KR" altLang="en-US" dirty="0" err="1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유스케이스</a:t>
            </a:r>
            <a:r>
              <a:rPr lang="en-US" altLang="ko-KR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플로우 차트 같이 명시적으로 큰 그림을 그리지 않아 코드를 </a:t>
            </a:r>
            <a:r>
              <a:rPr lang="ko-KR" altLang="en-US" dirty="0" err="1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짤때</a:t>
            </a:r>
            <a:r>
              <a:rPr lang="ko-KR" altLang="en-US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 서로 다른 생각을 합치는 것이 어려웠다</a:t>
            </a:r>
            <a:r>
              <a:rPr lang="en-US" altLang="ko-KR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rgbClr val="70AD47">
                  <a:lumMod val="50000"/>
                  <a:lumOff val="0"/>
                </a:srgbClr>
              </a:solidFill>
              <a:latin typeface="맑은 고딕" charset="0"/>
              <a:ea typeface="맑은 고딕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모르는 부분이 있을 때 설명하는 시간이 시간낭비가 </a:t>
            </a:r>
            <a:r>
              <a:rPr lang="ko-KR" altLang="en-US" dirty="0" err="1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될까봐</a:t>
            </a:r>
            <a:r>
              <a:rPr lang="ko-KR" altLang="en-US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 혼자 이해해 보려고 했지만 오히려 더 따라가지 못하고 모르는 게 쌓이는 경우가 있었다</a:t>
            </a:r>
            <a:r>
              <a:rPr lang="en-US" altLang="ko-KR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rgbClr val="70AD47">
                  <a:lumMod val="50000"/>
                  <a:lumOff val="0"/>
                </a:srgbClr>
              </a:solidFill>
              <a:latin typeface="맑은 고딕" charset="0"/>
              <a:ea typeface="맑은 고딕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미리 어떻게 만들겠다는 개념은 이해했지만 다른 사람이 만든 코드를 단번에 이해하기 어려웠다</a:t>
            </a:r>
            <a:r>
              <a:rPr lang="en-US" altLang="ko-KR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141605" y="462915"/>
            <a:ext cx="511679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Arial" charset="0"/>
              </a:rPr>
              <a:t>4.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Arial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3928110" y="359410"/>
            <a:ext cx="30670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텍스트 상자 52"/>
          <p:cNvSpPr txBox="1">
            <a:spLocks/>
          </p:cNvSpPr>
          <p:nvPr/>
        </p:nvSpPr>
        <p:spPr>
          <a:xfrm>
            <a:off x="824230" y="1715770"/>
            <a:ext cx="3067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도형 54"/>
          <p:cNvSpPr>
            <a:spLocks/>
          </p:cNvSpPr>
          <p:nvPr/>
        </p:nvSpPr>
        <p:spPr>
          <a:xfrm>
            <a:off x="465977" y="483378"/>
            <a:ext cx="1631745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017143"/>
                </a:solidFill>
                <a:effectLst/>
                <a:uLnTx/>
                <a:uFillTx/>
                <a:latin typeface="나눔고딕 ExtraBold" charset="0"/>
                <a:ea typeface="나눔고딕 ExtraBold" charset="0"/>
                <a:cs typeface="+mn-cs"/>
              </a:rPr>
              <a:t>Github</a:t>
            </a:r>
            <a:endParaRPr kumimoji="0" lang="ko-KR" altLang="en-US" sz="2800" b="0" i="0" u="none" strike="noStrike" kern="1200" cap="none" spc="0" normalizeH="0" baseline="0" noProof="0" dirty="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017143"/>
              </a:solidFill>
              <a:effectLst/>
              <a:uLnTx/>
              <a:uFillTx/>
              <a:latin typeface="나눔고딕 ExtraBold" charset="0"/>
              <a:ea typeface="나눔고딕 ExtraBold" charset="0"/>
              <a:cs typeface="+mn-cs"/>
            </a:endParaRPr>
          </a:p>
        </p:txBody>
      </p:sp>
      <p:cxnSp>
        <p:nvCxnSpPr>
          <p:cNvPr id="10" name="도형 55"/>
          <p:cNvCxnSpPr/>
          <p:nvPr/>
        </p:nvCxnSpPr>
        <p:spPr>
          <a:xfrm>
            <a:off x="266700" y="986155"/>
            <a:ext cx="63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56"/>
          <p:cNvCxnSpPr/>
          <p:nvPr/>
        </p:nvCxnSpPr>
        <p:spPr>
          <a:xfrm>
            <a:off x="266700" y="960755"/>
            <a:ext cx="1943735" cy="635"/>
          </a:xfrm>
          <a:prstGeom prst="line">
            <a:avLst/>
          </a:prstGeom>
          <a:ln w="38100" cap="flat" cmpd="sng">
            <a:solidFill>
              <a:srgbClr val="01714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78"/>
          <p:cNvSpPr txBox="1">
            <a:spLocks/>
          </p:cNvSpPr>
          <p:nvPr/>
        </p:nvSpPr>
        <p:spPr>
          <a:xfrm>
            <a:off x="977582" y="1724823"/>
            <a:ext cx="10523978" cy="44024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이현우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  <a:hlinkClick r:id="rId3"/>
              </a:rPr>
              <a:t>https://github.com/rainty02/Studying/tree/main/java.project/1st_Project_comp/src/comp</a:t>
            </a:r>
            <a:r>
              <a:rPr lang="en-US" altLang="ko-KR" sz="2000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이윤성</a:t>
            </a:r>
            <a:endParaRPr lang="en-US" altLang="ko-KR" sz="2000" dirty="0">
              <a:solidFill>
                <a:srgbClr val="70AD47">
                  <a:lumMod val="50000"/>
                  <a:lumOff val="0"/>
                </a:srgbClr>
              </a:solidFill>
              <a:latin typeface="맑은 고딕" charset="0"/>
              <a:ea typeface="맑은 고딕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  <a:hlinkClick r:id="rId4"/>
              </a:rPr>
              <a:t>https://github.com/L-YS-123/SILO/tree/main/Team_B1_OOP%20base%20cmd%20mini%20project/1stTeamProject/src/test</a:t>
            </a:r>
            <a:r>
              <a:rPr lang="en-US" altLang="ko-KR" sz="2000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70AD47">
                  <a:lumMod val="50000"/>
                  <a:lumOff val="0"/>
                </a:srgbClr>
              </a:solidFill>
              <a:latin typeface="맑은 고딕" charset="0"/>
              <a:ea typeface="맑은 고딕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위세라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  <a:hlinkClick r:id="rId5"/>
              </a:rPr>
              <a:t>https://github.com/SeraWi/Project_01/tree/main/cafeApp_project/Starbucks_App_Final/src/test02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70AD47">
                    <a:lumMod val="50000"/>
                    <a:lumOff val="0"/>
                  </a:srgbClr>
                </a:solidFill>
                <a:latin typeface="맑은 고딕" charset="0"/>
                <a:ea typeface="맑은 고딕" charset="0"/>
              </a:rPr>
              <a:t>김은선</a:t>
            </a:r>
            <a:endParaRPr lang="en-US" altLang="ko-KR" sz="2000" dirty="0">
              <a:solidFill>
                <a:srgbClr val="70AD47">
                  <a:lumMod val="50000"/>
                  <a:lumOff val="0"/>
                </a:srgbClr>
              </a:solidFill>
              <a:latin typeface="맑은 고딕" charset="0"/>
              <a:ea typeface="맑은 고딕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  <a:hlinkClick r:id="rId6"/>
              </a:rPr>
              <a:t>https://github.com/SunWater8/java-205/tree/main/java_project/StarbucksTeam/src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  <a:lumOff val="0"/>
                  </a:srgbClr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  <a:lumOff val="0"/>
                </a:srgbClr>
              </a:solidFill>
              <a:effectLst/>
              <a:uLnTx/>
              <a:uFillTx/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9537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55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1429" y="4289596"/>
            <a:ext cx="30091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64A88C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감사합니다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64A88C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.</a:t>
            </a:r>
            <a:endParaRPr kumimoji="0" lang="ko-KR" altLang="en-US" sz="4400" b="0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64A88C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17143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832100"/>
            <a:ext cx="1193800" cy="11938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08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2340</Words>
  <Application>Microsoft Office PowerPoint</Application>
  <PresentationFormat>와이드스크린</PresentationFormat>
  <Paragraphs>690</Paragraphs>
  <Slides>95</Slides>
  <Notes>75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95</vt:i4>
      </vt:variant>
    </vt:vector>
  </HeadingPairs>
  <TitlesOfParts>
    <vt:vector size="104" baseType="lpstr">
      <vt:lpstr>나눔고딕</vt:lpstr>
      <vt:lpstr>나눔고딕 ExtraBold</vt:lpstr>
      <vt:lpstr>맑은 고딕</vt:lpstr>
      <vt:lpstr>함초롬돋움</vt:lpstr>
      <vt:lpstr>Arial</vt:lpstr>
      <vt:lpstr>Office 테마</vt:lpstr>
      <vt:lpstr>1_Office 테마</vt:lpstr>
      <vt:lpstr>2_Office 테마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Sera Wi</cp:lastModifiedBy>
  <cp:revision>149</cp:revision>
  <dcterms:created xsi:type="dcterms:W3CDTF">2016-04-23T13:16:46Z</dcterms:created>
  <dcterms:modified xsi:type="dcterms:W3CDTF">2021-06-28T03:54:46Z</dcterms:modified>
</cp:coreProperties>
</file>